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80" Type="http://schemas.openxmlformats.org/officeDocument/2006/relationships/slide" Target="slides/slide76.xml"/><Relationship Id="rId82" Type="http://schemas.openxmlformats.org/officeDocument/2006/relationships/slide" Target="slides/slide78.xml"/><Relationship Id="rId81" Type="http://schemas.openxmlformats.org/officeDocument/2006/relationships/slide" Target="slides/slide7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73" Type="http://schemas.openxmlformats.org/officeDocument/2006/relationships/slide" Target="slides/slide69.xml"/><Relationship Id="rId72" Type="http://schemas.openxmlformats.org/officeDocument/2006/relationships/slide" Target="slides/slide68.xml"/><Relationship Id="rId31" Type="http://schemas.openxmlformats.org/officeDocument/2006/relationships/slide" Target="slides/slide27.xml"/><Relationship Id="rId75" Type="http://schemas.openxmlformats.org/officeDocument/2006/relationships/slide" Target="slides/slide71.xml"/><Relationship Id="rId30" Type="http://schemas.openxmlformats.org/officeDocument/2006/relationships/slide" Target="slides/slide26.xml"/><Relationship Id="rId74" Type="http://schemas.openxmlformats.org/officeDocument/2006/relationships/slide" Target="slides/slide70.xml"/><Relationship Id="rId33" Type="http://schemas.openxmlformats.org/officeDocument/2006/relationships/slide" Target="slides/slide29.xml"/><Relationship Id="rId77" Type="http://schemas.openxmlformats.org/officeDocument/2006/relationships/slide" Target="slides/slide73.xml"/><Relationship Id="rId32" Type="http://schemas.openxmlformats.org/officeDocument/2006/relationships/slide" Target="slides/slide28.xml"/><Relationship Id="rId76" Type="http://schemas.openxmlformats.org/officeDocument/2006/relationships/slide" Target="slides/slide72.xml"/><Relationship Id="rId35" Type="http://schemas.openxmlformats.org/officeDocument/2006/relationships/slide" Target="slides/slide31.xml"/><Relationship Id="rId79" Type="http://schemas.openxmlformats.org/officeDocument/2006/relationships/slide" Target="slides/slide75.xml"/><Relationship Id="rId34" Type="http://schemas.openxmlformats.org/officeDocument/2006/relationships/slide" Target="slides/slide30.xml"/><Relationship Id="rId78" Type="http://schemas.openxmlformats.org/officeDocument/2006/relationships/slide" Target="slides/slide74.xml"/><Relationship Id="rId71" Type="http://schemas.openxmlformats.org/officeDocument/2006/relationships/slide" Target="slides/slide67.xml"/><Relationship Id="rId70" Type="http://schemas.openxmlformats.org/officeDocument/2006/relationships/slide" Target="slides/slide66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20" Type="http://schemas.openxmlformats.org/officeDocument/2006/relationships/slide" Target="slides/slide16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22" Type="http://schemas.openxmlformats.org/officeDocument/2006/relationships/slide" Target="slides/slide18.xml"/><Relationship Id="rId66" Type="http://schemas.openxmlformats.org/officeDocument/2006/relationships/slide" Target="slides/slide62.xml"/><Relationship Id="rId21" Type="http://schemas.openxmlformats.org/officeDocument/2006/relationships/slide" Target="slides/slide17.xml"/><Relationship Id="rId65" Type="http://schemas.openxmlformats.org/officeDocument/2006/relationships/slide" Target="slides/slide61.xml"/><Relationship Id="rId24" Type="http://schemas.openxmlformats.org/officeDocument/2006/relationships/slide" Target="slides/slide20.xml"/><Relationship Id="rId68" Type="http://schemas.openxmlformats.org/officeDocument/2006/relationships/slide" Target="slides/slide64.xml"/><Relationship Id="rId23" Type="http://schemas.openxmlformats.org/officeDocument/2006/relationships/slide" Target="slides/slide19.xml"/><Relationship Id="rId67" Type="http://schemas.openxmlformats.org/officeDocument/2006/relationships/slide" Target="slides/slide63.xml"/><Relationship Id="rId60" Type="http://schemas.openxmlformats.org/officeDocument/2006/relationships/slide" Target="slides/slide56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69" Type="http://schemas.openxmlformats.org/officeDocument/2006/relationships/slide" Target="slides/slide6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59" Type="http://schemas.openxmlformats.org/officeDocument/2006/relationships/slide" Target="slides/slide55.xml"/><Relationship Id="rId14" Type="http://schemas.openxmlformats.org/officeDocument/2006/relationships/slide" Target="slides/slide10.xml"/><Relationship Id="rId58" Type="http://schemas.openxmlformats.org/officeDocument/2006/relationships/slide" Target="slides/slide5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2508154b1_5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2508154b1_5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2508154b1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52508154b1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24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Commander Steele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4ed3e17246_1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4ed3e17246_1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24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Commander Steele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4cc3d62491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4cc3d62491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24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Commander Steele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4ed3e17246_1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4ed3e17246_1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Commander Steele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4ed3e17246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4ed3e17246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24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Commander Steele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4fbce30430_1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4fbce30430_1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eorgia"/>
              <a:buChar char="❖"/>
            </a:pPr>
            <a:r>
              <a:rPr b="1"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OPPORTUNITY: </a:t>
            </a:r>
            <a:endParaRPr b="1"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eorgia"/>
              <a:buChar char="❖"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Each One Teach One: A critical issue in our JROTC Program is a lack of participation. One of our primary goals is to improve this shortcoming. 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223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 HCHS Strike Force Battalion participates in a number of events for the community and HCHS. In the past year, we conducted a Veterans’ Day Salute and a 9 11 Memorial Service honoring those who faithfully served our country.  Additionally, some of our cadets volunteered at local elementary/middle schools providing service learning opportunities i.e. Career Day, leading the Pledge of Allegiance, serving breakfast to local veterans, and lending a helping hand to those in need at the Tallapoosa’s Food Bank.</a:t>
            </a:r>
            <a:endParaRPr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4ed3e17246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4ed3e17246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4ed3e17246_1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4ed3e17246_1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4ed3e17246_1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4ed3e17246_1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4ed3e17246_1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4ed3e17246_1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4fa4c027d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4fa4c027d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Csm Driskell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4ed3e17246_1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4ed3e17246_1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4cc3d6249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4cc3d6249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4cc3d6249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4cc3d6249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4ed3e17246_1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4ed3e17246_1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Format text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4ed3e17246_1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4ed3e17246_1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second bullet is something that falls under the purvue of the SGM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4ed3e17246_1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4ed3e17246_1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4ed3e17246_1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4ed3e17246_1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4ed3e17246_1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4ed3e17246_1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4ed3e17246_1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4ed3e17246_1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4ed3e17246_1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4ed3e17246_1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243c3c21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243c3c21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4ed3e17246_1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4ed3e17246_1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4ed3e17246_1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4ed3e17246_1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4ed3e17246_1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4ed3e17246_1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4cc3d62491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4cc3d62491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4ed3e17246_1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4ed3e17246_1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1st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4ed3e17246_1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4ed3e17246_1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4ed3e17246_1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4ed3e17246_1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4ed3e17246_1_2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4ed3e17246_1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4ed3e17246_1_2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4ed3e17246_1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4ed3e17246_1_3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4ed3e17246_1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fa4c027d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4fa4c027d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Csm Driskell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4ed3e17246_1_3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4ed3e17246_1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4ed3e17246_1_3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4ed3e17246_1_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4ed3e17246_1_3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4ed3e17246_1_3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4ed3e17246_1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4ed3e17246_1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4ed3e17246_1_3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4ed3e17246_1_3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4f8bb08d06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4f8bb08d06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4ed3e17246_1_3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4ed3e17246_1_3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4ed3e17246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4ed3e17246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4ed3e17246_1_3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4ed3e17246_1_3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4ed3e17246_2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4ed3e17246_2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fbce30430_1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fbce30430_1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9576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" sz="1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CSM Driskell</a:t>
            </a:r>
            <a:endParaRPr sz="1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4ed3e17246_2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4ed3e17246_2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4ed3e17246_2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4ed3e17246_2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4fbce30430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4fbce30430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4ed3e17246_2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4ed3e17246_2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4ed3e17246_2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4ed3e17246_2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4ed3e17246_2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4ed3e17246_2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4ed3e17246_2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4ed3e17246_2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4ed3e17246_2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4ed3e17246_2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4ed3e17246_2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4ed3e17246_2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4ed3e17246_2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4ed3e17246_2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fbce30430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fbce30430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Csm Driskell</a:t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4ed3e17246_2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4ed3e17246_2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4ed3e17246_2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4ed3e17246_2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4ed3e17246_2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4ed3e17246_2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4ed3e17246_2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4ed3e17246_2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4ed3e17246_2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4ed3e17246_2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4ed3e17246_2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4ed3e17246_2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4ed3e17246_2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4ed3e17246_2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4ed3e17246_2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4ed3e17246_2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4ed3e17246_2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4ed3e17246_2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g4ed3e17246_2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" name="Google Shape;791;g4ed3e17246_2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fa4c027d5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fa4c027d5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Csm Driskell</a:t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4ed3e17246_2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4ed3e17246_2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4ed3e17246_2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4ed3e17246_2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g4ed3e17246_2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1" name="Google Shape;821;g4ed3e17246_2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4ed3e17246_2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" name="Google Shape;831;g4ed3e17246_2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4ed3e17246_2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4ed3e17246_2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4ed3e17246_2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4ed3e17246_2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g4ed3e17246_2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1" name="Google Shape;861;g4ed3e17246_2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g4ed3e17246_2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1" name="Google Shape;871;g4ed3e17246_2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52508154b1_2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Google Shape;881;g52508154b1_2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4f043892bb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4f043892b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Csm Driskell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4fbce30430_1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4fbce30430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24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" sz="1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Commander</a:t>
            </a:r>
            <a:endParaRPr sz="10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4.png"/><Relationship Id="rId7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7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7" Type="http://schemas.openxmlformats.org/officeDocument/2006/relationships/image" Target="../media/image1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7" Type="http://schemas.openxmlformats.org/officeDocument/2006/relationships/image" Target="../media/image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7" Type="http://schemas.openxmlformats.org/officeDocument/2006/relationships/image" Target="../media/image1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7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143750" y="0"/>
            <a:ext cx="6856500" cy="17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Georgia"/>
                <a:ea typeface="Georgia"/>
                <a:cs typeface="Georgia"/>
                <a:sym typeface="Georgia"/>
              </a:rPr>
              <a:t>Strike Force Battalion </a:t>
            </a:r>
            <a:endParaRPr b="1" sz="24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Georgia"/>
                <a:ea typeface="Georgia"/>
                <a:cs typeface="Georgia"/>
                <a:sym typeface="Georgia"/>
              </a:rPr>
              <a:t>Continuous Improvement Briefing</a:t>
            </a:r>
            <a:endParaRPr b="1" sz="24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EFEFE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1066200" y="588925"/>
            <a:ext cx="6856500" cy="15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EFEFEF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1800">
              <a:solidFill>
                <a:srgbClr val="EFEFE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Georgia"/>
                <a:ea typeface="Georgia"/>
                <a:cs typeface="Georgia"/>
                <a:sym typeface="Georgia"/>
              </a:rPr>
              <a:t>Haralson County High School</a:t>
            </a:r>
            <a:endParaRPr b="1"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Georgia"/>
                <a:ea typeface="Georgia"/>
                <a:cs typeface="Georgia"/>
                <a:sym typeface="Georgia"/>
              </a:rPr>
              <a:t>Army JROTC</a:t>
            </a:r>
            <a:endParaRPr b="1"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latin typeface="Georgia"/>
                <a:ea typeface="Georgia"/>
                <a:cs typeface="Georgia"/>
                <a:sym typeface="Georgia"/>
              </a:rPr>
              <a:t>School  Year: 2018-2019</a:t>
            </a:r>
            <a:endParaRPr b="1" sz="18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447550" y="1938675"/>
            <a:ext cx="4248900" cy="8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Georgia"/>
                <a:ea typeface="Georgia"/>
                <a:cs typeface="Georgia"/>
                <a:sym typeface="Georgia"/>
              </a:rPr>
              <a:t>SAI: LTC Anthony J. Hardy</a:t>
            </a:r>
            <a:endParaRPr b="1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Georgia"/>
                <a:ea typeface="Georgia"/>
                <a:cs typeface="Georgia"/>
                <a:sym typeface="Georgia"/>
              </a:rPr>
              <a:t>AI: 1SG Andrew W. Brown Ⅲ</a:t>
            </a:r>
            <a:endParaRPr b="1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0" y="6775"/>
            <a:ext cx="1123950" cy="1519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0550" y="-6775"/>
            <a:ext cx="11634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5">
            <a:alphaModFix/>
          </a:blip>
          <a:srcRect b="29056" l="13396" r="27012" t="9732"/>
          <a:stretch/>
        </p:blipFill>
        <p:spPr>
          <a:xfrm>
            <a:off x="2353425" y="2471850"/>
            <a:ext cx="4743878" cy="2612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1239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8800" y="0"/>
            <a:ext cx="945188" cy="12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2"/>
          <p:cNvSpPr txBox="1"/>
          <p:nvPr/>
        </p:nvSpPr>
        <p:spPr>
          <a:xfrm>
            <a:off x="0" y="0"/>
            <a:ext cx="91440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Georgia"/>
                <a:ea typeface="Georgia"/>
                <a:cs typeface="Georgia"/>
                <a:sym typeface="Georgia"/>
              </a:rPr>
              <a:t>Battalion Commander </a:t>
            </a:r>
            <a:br>
              <a:rPr b="1" lang="en" sz="3600">
                <a:latin typeface="Georgia"/>
                <a:ea typeface="Georgia"/>
                <a:cs typeface="Georgia"/>
                <a:sym typeface="Georgia"/>
              </a:rPr>
            </a:br>
            <a:endParaRPr b="1" sz="1800">
              <a:solidFill>
                <a:srgbClr val="EFEFE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4" name="Google Shape;204;p22"/>
          <p:cNvSpPr txBox="1"/>
          <p:nvPr/>
        </p:nvSpPr>
        <p:spPr>
          <a:xfrm>
            <a:off x="852550" y="1519975"/>
            <a:ext cx="7943700" cy="3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Role in Strike Force Battalion: 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Lead by Example, Be, Know and Do</a:t>
            </a:r>
            <a:br>
              <a:rPr lang="en" sz="1800">
                <a:latin typeface="Georgia"/>
                <a:ea typeface="Georgia"/>
                <a:cs typeface="Georgia"/>
                <a:sym typeface="Georgia"/>
              </a:rPr>
            </a:b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●  Ensure that Battalion Knows and Displays Proper Military Customs and Courtesies </a:t>
            </a:r>
            <a:br>
              <a:rPr lang="en" sz="1800">
                <a:latin typeface="Georgia"/>
                <a:ea typeface="Georgia"/>
                <a:cs typeface="Georgia"/>
                <a:sym typeface="Georgia"/>
              </a:rPr>
            </a:b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● Ensure Compliance with Governing Directives and Policies </a:t>
            </a:r>
            <a:br>
              <a:rPr lang="en" sz="1800">
                <a:latin typeface="Georgia"/>
                <a:ea typeface="Georgia"/>
                <a:cs typeface="Georgia"/>
                <a:sym typeface="Georgia"/>
              </a:rPr>
            </a:b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● Ensure all Company Commanders Fully Understand Their Expectations </a:t>
            </a:r>
            <a:br>
              <a:rPr lang="en" sz="1800">
                <a:latin typeface="Georgia"/>
                <a:ea typeface="Georgia"/>
                <a:cs typeface="Georgia"/>
                <a:sym typeface="Georgia"/>
              </a:rPr>
            </a:b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● Ensure the Battalion Operates Smoothly and Effectively </a:t>
            </a:r>
            <a:br>
              <a:rPr lang="en" sz="1800">
                <a:latin typeface="Georgia"/>
                <a:ea typeface="Georgia"/>
                <a:cs typeface="Georgia"/>
                <a:sym typeface="Georgia"/>
              </a:rPr>
            </a:b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● Leads the Battalion Based on Guidance From the SAI and AI </a:t>
            </a:r>
            <a:br>
              <a:rPr lang="en" sz="1800">
                <a:latin typeface="Georgia"/>
                <a:ea typeface="Georgia"/>
                <a:cs typeface="Georgia"/>
                <a:sym typeface="Georgia"/>
              </a:rPr>
            </a:b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● Serve as Resident Expert on Drill and Ceremony </a:t>
            </a:r>
            <a:br>
              <a:rPr lang="en" sz="1800">
                <a:solidFill>
                  <a:srgbClr val="EFEFEF"/>
                </a:solidFill>
              </a:rPr>
            </a:br>
            <a:endParaRPr sz="1800">
              <a:solidFill>
                <a:srgbClr val="EFEFEF"/>
              </a:solidFill>
            </a:endParaRPr>
          </a:p>
        </p:txBody>
      </p:sp>
      <p:pic>
        <p:nvPicPr>
          <p:cNvPr id="205" name="Google Shape;20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80550" y="-6775"/>
            <a:ext cx="11634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1123950" cy="1519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1239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8800" y="0"/>
            <a:ext cx="945188" cy="12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3"/>
          <p:cNvSpPr txBox="1"/>
          <p:nvPr/>
        </p:nvSpPr>
        <p:spPr>
          <a:xfrm>
            <a:off x="1204850" y="0"/>
            <a:ext cx="66948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516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2424"/>
              </a:spcBef>
              <a:spcAft>
                <a:spcPts val="0"/>
              </a:spcAft>
              <a:buNone/>
            </a:pPr>
            <a:r>
              <a:rPr b="1" lang="en" sz="1800">
                <a:latin typeface="Georgia"/>
                <a:ea typeface="Georgia"/>
                <a:cs typeface="Georgia"/>
                <a:sym typeface="Georgia"/>
              </a:rPr>
              <a:t>Role in Continuous Improvement Brief/Plan: </a:t>
            </a:r>
            <a:endParaRPr b="1"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2952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● Delegate Tasks to Ensure Presentation is Accurate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1224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● Oversee/Assist in all Projects Related to JPA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1248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● Show Cadets the value of the JROTC Program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1248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● Build Relationships/Promote JROTC Program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1248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● Ensure that those in Leadership Positions Have the Same Mindset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1224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● Be an example of how participation = more responsibility in a positive manner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14" name="Google Shape;21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80550" y="-6775"/>
            <a:ext cx="11634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1123950" cy="151997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3"/>
          <p:cNvSpPr txBox="1"/>
          <p:nvPr/>
        </p:nvSpPr>
        <p:spPr>
          <a:xfrm>
            <a:off x="2245975" y="152400"/>
            <a:ext cx="5004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Battalion Commander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1239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8800" y="0"/>
            <a:ext cx="945188" cy="12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4"/>
          <p:cNvSpPr txBox="1"/>
          <p:nvPr/>
        </p:nvSpPr>
        <p:spPr>
          <a:xfrm>
            <a:off x="0" y="0"/>
            <a:ext cx="9144000" cy="16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EFEFEF"/>
                </a:solidFill>
              </a:rPr>
              <a:t> </a:t>
            </a:r>
            <a:r>
              <a:rPr b="1" lang="en" sz="3000">
                <a:latin typeface="Georgia"/>
                <a:ea typeface="Georgia"/>
                <a:cs typeface="Georgia"/>
                <a:sym typeface="Georgia"/>
              </a:rPr>
              <a:t>Strike Force Battalion </a:t>
            </a:r>
            <a:endParaRPr b="1" sz="30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Georgia"/>
                <a:ea typeface="Georgia"/>
                <a:cs typeface="Georgia"/>
                <a:sym typeface="Georgia"/>
              </a:rPr>
              <a:t>History </a:t>
            </a:r>
            <a:br>
              <a:rPr b="1" lang="en" sz="3000">
                <a:solidFill>
                  <a:srgbClr val="EFEFEF"/>
                </a:solidFill>
              </a:rPr>
            </a:br>
            <a:br>
              <a:rPr b="1" lang="en" sz="3600">
                <a:solidFill>
                  <a:srgbClr val="EFEFEF"/>
                </a:solidFill>
              </a:rPr>
            </a:br>
            <a:endParaRPr b="1" sz="2800">
              <a:solidFill>
                <a:srgbClr val="EFEFEF"/>
              </a:solidFill>
            </a:endParaRPr>
          </a:p>
        </p:txBody>
      </p:sp>
      <p:sp>
        <p:nvSpPr>
          <p:cNvPr id="224" name="Google Shape;224;p24"/>
          <p:cNvSpPr txBox="1"/>
          <p:nvPr/>
        </p:nvSpPr>
        <p:spPr>
          <a:xfrm>
            <a:off x="96600" y="1805775"/>
            <a:ext cx="8867400" cy="32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 Haralson County High School Army Junior Reserve Officer Training Corps Battalion was established on June 1, 2005, with an effective date of August 4, 2005.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 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 program was initially housed in the main campus, room 176, until it was relocated in the old Field House in March 2006.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</a:t>
            </a: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 July 2006, the battalion received full certification after its’ initial evaluation conducted by 6</a:t>
            </a:r>
            <a:r>
              <a:rPr baseline="30000"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</a:t>
            </a: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Brigade, Eastern Region, U.S. Army Cadet Command. 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The evaluation and full certification resulted in the battalion being ranked in the top 5% in the state of Georgia.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25" name="Google Shape;225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80550" y="-6775"/>
            <a:ext cx="11634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1123950" cy="1519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1239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8800" y="0"/>
            <a:ext cx="945188" cy="12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5"/>
          <p:cNvSpPr txBox="1"/>
          <p:nvPr/>
        </p:nvSpPr>
        <p:spPr>
          <a:xfrm>
            <a:off x="0" y="0"/>
            <a:ext cx="9144000" cy="15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Georgia"/>
                <a:ea typeface="Georgia"/>
                <a:cs typeface="Georgia"/>
                <a:sym typeface="Georgia"/>
              </a:rPr>
              <a:t>Strike Force</a:t>
            </a:r>
            <a:r>
              <a:rPr b="1" lang="en" sz="3000">
                <a:latin typeface="Georgia"/>
                <a:ea typeface="Georgia"/>
                <a:cs typeface="Georgia"/>
                <a:sym typeface="Georgia"/>
              </a:rPr>
              <a:t> Battalion</a:t>
            </a:r>
            <a:endParaRPr b="1" sz="30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Georgia"/>
                <a:ea typeface="Georgia"/>
                <a:cs typeface="Georgia"/>
                <a:sym typeface="Georgia"/>
              </a:rPr>
              <a:t> History</a:t>
            </a:r>
            <a:r>
              <a:rPr b="1" lang="en" sz="3000">
                <a:solidFill>
                  <a:srgbClr val="EFEFEF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br>
              <a:rPr b="1" lang="en" sz="3000">
                <a:solidFill>
                  <a:srgbClr val="EFEFEF"/>
                </a:solidFill>
                <a:latin typeface="Georgia"/>
                <a:ea typeface="Georgia"/>
                <a:cs typeface="Georgia"/>
                <a:sym typeface="Georgia"/>
              </a:rPr>
            </a:br>
            <a:br>
              <a:rPr b="1" lang="en" sz="3600">
                <a:solidFill>
                  <a:srgbClr val="EFEFEF"/>
                </a:solidFill>
              </a:rPr>
            </a:br>
            <a:endParaRPr b="1" sz="2800">
              <a:solidFill>
                <a:srgbClr val="EFEFEF"/>
              </a:solidFill>
            </a:endParaRPr>
          </a:p>
        </p:txBody>
      </p:sp>
      <p:sp>
        <p:nvSpPr>
          <p:cNvPr id="234" name="Google Shape;234;p25"/>
          <p:cNvSpPr txBox="1"/>
          <p:nvPr/>
        </p:nvSpPr>
        <p:spPr>
          <a:xfrm>
            <a:off x="2094300" y="1265425"/>
            <a:ext cx="4848300" cy="3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➔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 Produced Two Commissioned Officers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➔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1- Jacksonville State University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➔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1- Georgia Tech University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➔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25 Enlisted into U.S. Army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➔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6 Enlisted into U.S. Marine Corps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➔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10 Enlisted into U.S. Navy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➔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12 Enlisted into U.S. Army National Guard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18 Enlisted into U.S. Army Reserves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Honor Unit with Distinction since 2009 to present</a:t>
            </a:r>
            <a:r>
              <a:rPr lang="en" sz="1200">
                <a:latin typeface="Georgia"/>
                <a:ea typeface="Georgia"/>
                <a:cs typeface="Georgia"/>
                <a:sym typeface="Georgia"/>
              </a:rPr>
              <a:t> </a:t>
            </a:r>
            <a:br>
              <a:rPr lang="en" sz="1800">
                <a:solidFill>
                  <a:srgbClr val="EFEFEF"/>
                </a:solidFill>
              </a:rPr>
            </a:br>
            <a:endParaRPr sz="1800">
              <a:solidFill>
                <a:srgbClr val="EFEFEF"/>
              </a:solidFill>
            </a:endParaRPr>
          </a:p>
        </p:txBody>
      </p:sp>
      <p:pic>
        <p:nvPicPr>
          <p:cNvPr id="235" name="Google Shape;235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1123950" cy="1519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80550" y="-6775"/>
            <a:ext cx="1163450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1239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8800" y="0"/>
            <a:ext cx="945188" cy="12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6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Georgia"/>
                <a:ea typeface="Georgia"/>
                <a:cs typeface="Georgia"/>
                <a:sym typeface="Georgia"/>
              </a:rPr>
              <a:t>PURPOSE</a:t>
            </a:r>
            <a:endParaRPr b="1" sz="30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2232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Each One Teach One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: A critical issue in our JROTC Program is a lack of participation. One of our primary goals is to improve this shortcoming.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2232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The HCHS Strike Force Battalion participates in a number of events for the community and HCHS. In the past year, we conducted a Veterans’ Day Salute and a 9 11 Memorial Service honoring those who faithfully served our country. 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2232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Additionally, some of our cadets volunteered at local elementary/middle schools providing service learning opportunities i.e. Career Day, leading the Pledge of Allegiance, serving breakfast to local veterans, and lending a helping hand to those in need at the Tallapoosa’s Food Bank.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44" name="Google Shape;244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1123950" cy="1519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80550" y="-6775"/>
            <a:ext cx="1163450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7"/>
          <p:cNvSpPr txBox="1"/>
          <p:nvPr>
            <p:ph type="title"/>
          </p:nvPr>
        </p:nvSpPr>
        <p:spPr>
          <a:xfrm>
            <a:off x="1123950" y="6775"/>
            <a:ext cx="6856500" cy="101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Georgia"/>
                <a:ea typeface="Georgia"/>
                <a:cs typeface="Georgia"/>
                <a:sym typeface="Georgia"/>
              </a:rPr>
              <a:t>Purpose of the Strike Force Battalion</a:t>
            </a:r>
            <a:endParaRPr b="1" sz="30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1" name="Google Shape;251;p27"/>
          <p:cNvSpPr txBox="1"/>
          <p:nvPr>
            <p:ph idx="1" type="body"/>
          </p:nvPr>
        </p:nvSpPr>
        <p:spPr>
          <a:xfrm>
            <a:off x="66600" y="1126225"/>
            <a:ext cx="9077400" cy="488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Opportunity</a:t>
            </a:r>
            <a:endParaRPr b="1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Each One Teach One:</a:t>
            </a:r>
            <a:r>
              <a:rPr lang="en" sz="14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A critical issue in our JROTC Program is lack of participation.</a:t>
            </a:r>
            <a:endParaRPr sz="14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One of our primary goals is to improve the enrollment of students in this area.</a:t>
            </a:r>
            <a:endParaRPr sz="14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The Strike Force Battalion participates in a number of community/school events.</a:t>
            </a:r>
            <a:endParaRPr sz="14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In the past year:</a:t>
            </a:r>
            <a:endParaRPr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eorgia"/>
              <a:buAutoNum type="romanUcPeriod"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Veterans</a:t>
            </a: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Day Salute</a:t>
            </a:r>
            <a:endParaRPr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eorgia"/>
              <a:buAutoNum type="romanUcPeriod"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9/11 Memorial Service</a:t>
            </a:r>
            <a:endParaRPr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eorgia"/>
              <a:buAutoNum type="romanUcPeriod"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Career Day / Sport Activities</a:t>
            </a:r>
            <a:endParaRPr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eorgia"/>
              <a:buAutoNum type="romanUcPeriod"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Leading the Pledge</a:t>
            </a:r>
            <a:endParaRPr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eorgia"/>
              <a:buAutoNum type="romanUcPeriod"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Breakfast for Veterans</a:t>
            </a:r>
            <a:endParaRPr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eorgia"/>
              <a:buAutoNum type="romanUcPeriod"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Volunteering at Tallapoosa’s Food Bank</a:t>
            </a:r>
            <a:endParaRPr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52" name="Google Shape;25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775"/>
            <a:ext cx="1123950" cy="1519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0550" y="0"/>
            <a:ext cx="1163450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1239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8800" y="0"/>
            <a:ext cx="945188" cy="12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8"/>
          <p:cNvSpPr txBox="1"/>
          <p:nvPr/>
        </p:nvSpPr>
        <p:spPr>
          <a:xfrm>
            <a:off x="0" y="0"/>
            <a:ext cx="91137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Georgia"/>
                <a:ea typeface="Georgia"/>
                <a:cs typeface="Georgia"/>
                <a:sym typeface="Georgia"/>
              </a:rPr>
              <a:t>HCHS Battalion Goal PROFILE OF THE</a:t>
            </a:r>
            <a:endParaRPr sz="30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Georgia"/>
                <a:ea typeface="Georgia"/>
                <a:cs typeface="Georgia"/>
                <a:sym typeface="Georgia"/>
              </a:rPr>
              <a:t> Georgia Graduate</a:t>
            </a:r>
            <a:endParaRPr sz="30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61" name="Google Shape;261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48025" y="2156150"/>
            <a:ext cx="6250674" cy="288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80550" y="-6775"/>
            <a:ext cx="11634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0"/>
            <a:ext cx="1123950" cy="1519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1239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8800" y="0"/>
            <a:ext cx="945188" cy="12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9"/>
          <p:cNvSpPr txBox="1"/>
          <p:nvPr/>
        </p:nvSpPr>
        <p:spPr>
          <a:xfrm>
            <a:off x="0" y="0"/>
            <a:ext cx="91440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Georgia"/>
                <a:ea typeface="Georgia"/>
                <a:cs typeface="Georgia"/>
                <a:sym typeface="Georgia"/>
              </a:rPr>
              <a:t>Battalion Commander</a:t>
            </a:r>
            <a:r>
              <a:rPr b="1" lang="en" sz="3000">
                <a:latin typeface="Georgia"/>
                <a:ea typeface="Georgia"/>
                <a:cs typeface="Georgia"/>
                <a:sym typeface="Georgia"/>
              </a:rPr>
              <a:t> </a:t>
            </a:r>
            <a:br>
              <a:rPr b="1" lang="en" sz="3000">
                <a:latin typeface="Georgia"/>
                <a:ea typeface="Georgia"/>
                <a:cs typeface="Georgia"/>
                <a:sym typeface="Georgia"/>
              </a:rPr>
            </a:br>
            <a:r>
              <a:rPr b="1" lang="en" sz="1800">
                <a:latin typeface="Georgia"/>
                <a:ea typeface="Georgia"/>
                <a:cs typeface="Georgia"/>
                <a:sym typeface="Georgia"/>
              </a:rPr>
              <a:t>JROTC In My Life</a:t>
            </a:r>
            <a:endParaRPr b="1" sz="18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1" name="Google Shape;271;p29"/>
          <p:cNvSpPr txBox="1"/>
          <p:nvPr/>
        </p:nvSpPr>
        <p:spPr>
          <a:xfrm>
            <a:off x="36900" y="1524450"/>
            <a:ext cx="9107100" cy="3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1800">
                <a:solidFill>
                  <a:srgbClr val="EFEFEF"/>
                </a:solidFill>
              </a:rPr>
            </a:b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Class: U3-C10-L2 Goals and Goal Setting </a:t>
            </a:r>
            <a:br>
              <a:rPr lang="en" sz="1800">
                <a:latin typeface="Georgia"/>
                <a:ea typeface="Georgia"/>
                <a:cs typeface="Georgia"/>
                <a:sym typeface="Georgia"/>
              </a:rPr>
            </a:b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● Impact on me as I look forward in my life</a:t>
            </a:r>
            <a:br>
              <a:rPr lang="en" sz="1800">
                <a:latin typeface="Georgia"/>
                <a:ea typeface="Georgia"/>
                <a:cs typeface="Georgia"/>
                <a:sym typeface="Georgia"/>
              </a:rPr>
            </a:b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○ Priorities </a:t>
            </a:r>
            <a:br>
              <a:rPr lang="en" sz="1800">
                <a:latin typeface="Georgia"/>
                <a:ea typeface="Georgia"/>
                <a:cs typeface="Georgia"/>
                <a:sym typeface="Georgia"/>
              </a:rPr>
            </a:b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○ Organized </a:t>
            </a:r>
            <a:br>
              <a:rPr lang="en" sz="1800">
                <a:latin typeface="Georgia"/>
                <a:ea typeface="Georgia"/>
                <a:cs typeface="Georgia"/>
                <a:sym typeface="Georgia"/>
              </a:rPr>
            </a:b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○ Plan </a:t>
            </a:r>
            <a:br>
              <a:rPr lang="en" sz="1800">
                <a:latin typeface="Georgia"/>
                <a:ea typeface="Georgia"/>
                <a:cs typeface="Georgia"/>
                <a:sym typeface="Georgia"/>
              </a:rPr>
            </a:b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● Personal Story </a:t>
            </a:r>
            <a:br>
              <a:rPr lang="en" sz="1800">
                <a:solidFill>
                  <a:srgbClr val="EFEFEF"/>
                </a:solidFill>
                <a:latin typeface="Georgia"/>
                <a:ea typeface="Georgia"/>
                <a:cs typeface="Georgia"/>
                <a:sym typeface="Georgia"/>
              </a:rPr>
            </a:br>
            <a:endParaRPr sz="1800">
              <a:solidFill>
                <a:srgbClr val="EFEFE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72" name="Google Shape;272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1123950" cy="1519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80550" y="-6775"/>
            <a:ext cx="1163450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1239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8800" y="0"/>
            <a:ext cx="945188" cy="12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0"/>
          <p:cNvSpPr txBox="1"/>
          <p:nvPr/>
        </p:nvSpPr>
        <p:spPr>
          <a:xfrm>
            <a:off x="0" y="0"/>
            <a:ext cx="91440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Georgia"/>
                <a:ea typeface="Georgia"/>
                <a:cs typeface="Georgia"/>
                <a:sym typeface="Georgia"/>
              </a:rPr>
              <a:t>Executive Officer</a:t>
            </a:r>
            <a:r>
              <a:rPr lang="en" sz="3000">
                <a:latin typeface="Georgia"/>
                <a:ea typeface="Georgia"/>
                <a:cs typeface="Georgia"/>
                <a:sym typeface="Georgia"/>
              </a:rPr>
              <a:t> </a:t>
            </a:r>
            <a:br>
              <a:rPr lang="en" sz="3600">
                <a:latin typeface="Georgia"/>
                <a:ea typeface="Georgia"/>
                <a:cs typeface="Georgia"/>
                <a:sym typeface="Georgia"/>
              </a:rPr>
            </a:br>
            <a:r>
              <a:rPr b="1" lang="en" sz="1800">
                <a:latin typeface="Georgia"/>
                <a:ea typeface="Georgia"/>
                <a:cs typeface="Georgia"/>
                <a:sym typeface="Georgia"/>
              </a:rPr>
              <a:t>Cadet Major Elizabeth Haney</a:t>
            </a:r>
            <a:endParaRPr b="1" sz="18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1" name="Google Shape;281;p30"/>
          <p:cNvSpPr txBox="1"/>
          <p:nvPr/>
        </p:nvSpPr>
        <p:spPr>
          <a:xfrm>
            <a:off x="36900" y="1524450"/>
            <a:ext cx="9107100" cy="3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1800">
                <a:solidFill>
                  <a:srgbClr val="EFEFEF"/>
                </a:solidFill>
              </a:rPr>
            </a:br>
            <a:br>
              <a:rPr lang="en" sz="1800">
                <a:solidFill>
                  <a:srgbClr val="EFEFEF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Topics of Discussion: 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Role in Continuous Brief/Plan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Lesson to Achieve Goal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Staff Involvement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Fundraisers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Discipline and Character Development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 JROTC Teams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Primary Duties/Responsibilities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Font typeface="Georgia"/>
              <a:buChar char="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 JROTC Impact In My Life </a:t>
            </a:r>
            <a:br>
              <a:rPr lang="en">
                <a:solidFill>
                  <a:srgbClr val="EFEFEF"/>
                </a:solidFill>
                <a:latin typeface="Georgia"/>
                <a:ea typeface="Georgia"/>
                <a:cs typeface="Georgia"/>
                <a:sym typeface="Georgia"/>
              </a:rPr>
            </a:br>
            <a:endParaRPr>
              <a:solidFill>
                <a:srgbClr val="EFEFE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82" name="Google Shape;282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80550" y="-6775"/>
            <a:ext cx="11634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1123950" cy="1519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1239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8800" y="0"/>
            <a:ext cx="945188" cy="12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1"/>
          <p:cNvSpPr txBox="1"/>
          <p:nvPr/>
        </p:nvSpPr>
        <p:spPr>
          <a:xfrm>
            <a:off x="0" y="995100"/>
            <a:ext cx="9144000" cy="49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Strike Force</a:t>
            </a: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 Battalion</a:t>
            </a:r>
            <a:endParaRPr sz="1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Alpha Company Motto </a:t>
            </a:r>
            <a:endParaRPr sz="1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Alpha is the Best, We’re Above the Rest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91" name="Google Shape;291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1123950" cy="1519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80550" y="-6775"/>
            <a:ext cx="11634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1"/>
          <p:cNvPicPr preferRelativeResize="0"/>
          <p:nvPr/>
        </p:nvPicPr>
        <p:blipFill rotWithShape="1">
          <a:blip r:embed="rId7">
            <a:alphaModFix/>
          </a:blip>
          <a:srcRect b="0" l="8999" r="0" t="0"/>
          <a:stretch/>
        </p:blipFill>
        <p:spPr>
          <a:xfrm>
            <a:off x="2516310" y="2131375"/>
            <a:ext cx="4111379" cy="3012123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1"/>
          <p:cNvSpPr txBox="1"/>
          <p:nvPr/>
        </p:nvSpPr>
        <p:spPr>
          <a:xfrm>
            <a:off x="0" y="0"/>
            <a:ext cx="91440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Georgia"/>
                <a:ea typeface="Georgia"/>
                <a:cs typeface="Georgia"/>
                <a:sym typeface="Georgia"/>
              </a:rPr>
              <a:t>Executive Officer</a:t>
            </a:r>
            <a:r>
              <a:rPr lang="en" sz="3000">
                <a:latin typeface="Georgia"/>
                <a:ea typeface="Georgia"/>
                <a:cs typeface="Georgia"/>
                <a:sym typeface="Georgia"/>
              </a:rPr>
              <a:t> </a:t>
            </a:r>
            <a:br>
              <a:rPr lang="en" sz="3600">
                <a:latin typeface="Georgia"/>
                <a:ea typeface="Georgia"/>
                <a:cs typeface="Georgia"/>
                <a:sym typeface="Georgia"/>
              </a:rPr>
            </a:br>
            <a:r>
              <a:rPr b="1" lang="en" sz="1800">
                <a:latin typeface="Georgia"/>
                <a:ea typeface="Georgia"/>
                <a:cs typeface="Georgia"/>
                <a:sym typeface="Georgia"/>
              </a:rPr>
              <a:t>Cadet Major Elizabeth Haney</a:t>
            </a:r>
            <a:endParaRPr b="1" sz="18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ctrTitle"/>
          </p:nvPr>
        </p:nvSpPr>
        <p:spPr>
          <a:xfrm>
            <a:off x="311700" y="6775"/>
            <a:ext cx="8520600" cy="276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800">
                <a:latin typeface="Georgia"/>
                <a:ea typeface="Georgia"/>
                <a:cs typeface="Georgia"/>
                <a:sym typeface="Georgia"/>
              </a:rPr>
              <a:t>Agenda</a:t>
            </a:r>
            <a:endParaRPr b="1" sz="2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800">
                <a:latin typeface="Georgia"/>
                <a:ea typeface="Georgia"/>
                <a:cs typeface="Georgia"/>
                <a:sym typeface="Georgia"/>
              </a:rPr>
              <a:t>JROTC Program Accreditation (JPA)</a:t>
            </a:r>
            <a:endParaRPr b="1" sz="2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latin typeface="Georgia"/>
                <a:ea typeface="Georgia"/>
                <a:cs typeface="Georgia"/>
                <a:sym typeface="Georgia"/>
              </a:rPr>
              <a:t>March 19, 2019</a:t>
            </a:r>
            <a:endParaRPr b="1" sz="14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 txBox="1"/>
          <p:nvPr>
            <p:ph idx="1" type="subTitle"/>
          </p:nvPr>
        </p:nvSpPr>
        <p:spPr>
          <a:xfrm>
            <a:off x="311700" y="20200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Meet and Greet with Administration Staff</a:t>
            </a:r>
            <a:endParaRPr b="1"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b="1"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Movement to JROTC Building</a:t>
            </a:r>
            <a:endParaRPr b="1"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b="1"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Movement to Auxiliary Gym (Select personnel)</a:t>
            </a:r>
            <a:endParaRPr b="1"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In-Rank Inspection (Auxiliary Gym)</a:t>
            </a:r>
            <a:endParaRPr b="1"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</a:t>
            </a:r>
            <a:r>
              <a:rPr b="1"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ervice Learning Briefing (Cadet Staff)</a:t>
            </a:r>
            <a:endParaRPr b="1"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Community Service Project (Cadet Kaitlyn Crews)</a:t>
            </a:r>
            <a:endParaRPr b="1"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0" y="6775"/>
            <a:ext cx="1123950" cy="1519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0550" y="-6775"/>
            <a:ext cx="1163450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1239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8800" y="0"/>
            <a:ext cx="945188" cy="12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2"/>
          <p:cNvSpPr txBox="1"/>
          <p:nvPr/>
        </p:nvSpPr>
        <p:spPr>
          <a:xfrm>
            <a:off x="1143750" y="956325"/>
            <a:ext cx="6856500" cy="49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Strike Force</a:t>
            </a: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 Battalion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Bravo Company Motto 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Bravo, The Force is Strong, Come And Get Some!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02" name="Google Shape;302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80550" y="-6775"/>
            <a:ext cx="11634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1123950" cy="1519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63200" y="2065101"/>
            <a:ext cx="4617596" cy="3078397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2"/>
          <p:cNvSpPr txBox="1"/>
          <p:nvPr/>
        </p:nvSpPr>
        <p:spPr>
          <a:xfrm>
            <a:off x="0" y="0"/>
            <a:ext cx="91440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Georgia"/>
                <a:ea typeface="Georgia"/>
                <a:cs typeface="Georgia"/>
                <a:sym typeface="Georgia"/>
              </a:rPr>
              <a:t>Executive Officer</a:t>
            </a:r>
            <a:r>
              <a:rPr lang="en" sz="3000">
                <a:latin typeface="Georgia"/>
                <a:ea typeface="Georgia"/>
                <a:cs typeface="Georgia"/>
                <a:sym typeface="Georgia"/>
              </a:rPr>
              <a:t> </a:t>
            </a:r>
            <a:br>
              <a:rPr lang="en" sz="3600">
                <a:latin typeface="Georgia"/>
                <a:ea typeface="Georgia"/>
                <a:cs typeface="Georgia"/>
                <a:sym typeface="Georgia"/>
              </a:rPr>
            </a:br>
            <a:r>
              <a:rPr b="1" lang="en" sz="1800">
                <a:latin typeface="Georgia"/>
                <a:ea typeface="Georgia"/>
                <a:cs typeface="Georgia"/>
                <a:sym typeface="Georgia"/>
              </a:rPr>
              <a:t>Cadet Major Elizabeth Haney</a:t>
            </a:r>
            <a:endParaRPr b="1" sz="18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1239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8800" y="0"/>
            <a:ext cx="945188" cy="12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3"/>
          <p:cNvSpPr txBox="1"/>
          <p:nvPr/>
        </p:nvSpPr>
        <p:spPr>
          <a:xfrm>
            <a:off x="-64625" y="930450"/>
            <a:ext cx="9144000" cy="49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Strike Force Battalion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Charlie</a:t>
            </a: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 Company Motto </a:t>
            </a:r>
            <a:endParaRPr sz="1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Motivate, Motivate, Charlie Will Dominate!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13" name="Google Shape;313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80550" y="-6775"/>
            <a:ext cx="11634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1123950" cy="1519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15100" y="2000975"/>
            <a:ext cx="4713803" cy="3142524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33"/>
          <p:cNvSpPr txBox="1"/>
          <p:nvPr/>
        </p:nvSpPr>
        <p:spPr>
          <a:xfrm>
            <a:off x="0" y="-77550"/>
            <a:ext cx="91440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Georgia"/>
                <a:ea typeface="Georgia"/>
                <a:cs typeface="Georgia"/>
                <a:sym typeface="Georgia"/>
              </a:rPr>
              <a:t>Executive Officer</a:t>
            </a:r>
            <a:r>
              <a:rPr lang="en" sz="3000">
                <a:latin typeface="Georgia"/>
                <a:ea typeface="Georgia"/>
                <a:cs typeface="Georgia"/>
                <a:sym typeface="Georgia"/>
              </a:rPr>
              <a:t> </a:t>
            </a:r>
            <a:br>
              <a:rPr lang="en" sz="3600">
                <a:latin typeface="Georgia"/>
                <a:ea typeface="Georgia"/>
                <a:cs typeface="Georgia"/>
                <a:sym typeface="Georgia"/>
              </a:rPr>
            </a:br>
            <a:r>
              <a:rPr b="1" lang="en" sz="1800">
                <a:latin typeface="Georgia"/>
                <a:ea typeface="Georgia"/>
                <a:cs typeface="Georgia"/>
                <a:sym typeface="Georgia"/>
              </a:rPr>
              <a:t>Cadet Major Elizabeth Haney</a:t>
            </a:r>
            <a:endParaRPr b="1" sz="18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1239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8800" y="0"/>
            <a:ext cx="945188" cy="12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4"/>
          <p:cNvSpPr txBox="1"/>
          <p:nvPr/>
        </p:nvSpPr>
        <p:spPr>
          <a:xfrm>
            <a:off x="1143750" y="1153200"/>
            <a:ext cx="6856500" cy="49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Strike Force Battalion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Delta</a:t>
            </a: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 Company Motto 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Delta Force Leaders of Today And Tomorrow!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24" name="Google Shape;324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1123950" cy="1519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80550" y="-6775"/>
            <a:ext cx="11634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4"/>
          <p:cNvPicPr preferRelativeResize="0"/>
          <p:nvPr/>
        </p:nvPicPr>
        <p:blipFill rotWithShape="1">
          <a:blip r:embed="rId7">
            <a:alphaModFix/>
          </a:blip>
          <a:srcRect b="-2740" l="5985" r="5994" t="2740"/>
          <a:stretch/>
        </p:blipFill>
        <p:spPr>
          <a:xfrm>
            <a:off x="2785425" y="2310650"/>
            <a:ext cx="3740299" cy="2832849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34"/>
          <p:cNvSpPr txBox="1"/>
          <p:nvPr/>
        </p:nvSpPr>
        <p:spPr>
          <a:xfrm>
            <a:off x="0" y="0"/>
            <a:ext cx="91440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Georgia"/>
                <a:ea typeface="Georgia"/>
                <a:cs typeface="Georgia"/>
                <a:sym typeface="Georgia"/>
              </a:rPr>
              <a:t>Executive Officer</a:t>
            </a:r>
            <a:r>
              <a:rPr lang="en" sz="3000">
                <a:latin typeface="Georgia"/>
                <a:ea typeface="Georgia"/>
                <a:cs typeface="Georgia"/>
                <a:sym typeface="Georgia"/>
              </a:rPr>
              <a:t> </a:t>
            </a:r>
            <a:br>
              <a:rPr lang="en" sz="3600">
                <a:latin typeface="Georgia"/>
                <a:ea typeface="Georgia"/>
                <a:cs typeface="Georgia"/>
                <a:sym typeface="Georgia"/>
              </a:rPr>
            </a:br>
            <a:r>
              <a:rPr b="1" lang="en" sz="1800">
                <a:latin typeface="Georgia"/>
                <a:ea typeface="Georgia"/>
                <a:cs typeface="Georgia"/>
                <a:sym typeface="Georgia"/>
              </a:rPr>
              <a:t>Cadet Major Elizabeth Haney</a:t>
            </a:r>
            <a:endParaRPr b="1" sz="18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1239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8800" y="0"/>
            <a:ext cx="945188" cy="12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35"/>
          <p:cNvSpPr txBox="1"/>
          <p:nvPr/>
        </p:nvSpPr>
        <p:spPr>
          <a:xfrm>
            <a:off x="0" y="0"/>
            <a:ext cx="91440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Georgia"/>
                <a:ea typeface="Georgia"/>
                <a:cs typeface="Georgia"/>
                <a:sym typeface="Georgia"/>
              </a:rPr>
              <a:t>Executive Officer</a:t>
            </a:r>
            <a:r>
              <a:rPr lang="en" sz="3000">
                <a:latin typeface="Georgia"/>
                <a:ea typeface="Georgia"/>
                <a:cs typeface="Georgia"/>
                <a:sym typeface="Georgia"/>
              </a:rPr>
              <a:t> </a:t>
            </a:r>
            <a:br>
              <a:rPr lang="en" sz="3600">
                <a:latin typeface="Georgia"/>
                <a:ea typeface="Georgia"/>
                <a:cs typeface="Georgia"/>
                <a:sym typeface="Georgia"/>
              </a:rPr>
            </a:br>
            <a:r>
              <a:rPr b="1" lang="en" sz="1800">
                <a:latin typeface="Georgia"/>
                <a:ea typeface="Georgia"/>
                <a:cs typeface="Georgia"/>
                <a:sym typeface="Georgia"/>
              </a:rPr>
              <a:t>Cadet Major Elizabeth Haney</a:t>
            </a:r>
            <a:endParaRPr b="1"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lang="en" sz="3000">
                <a:latin typeface="Georgia"/>
                <a:ea typeface="Georgia"/>
                <a:cs typeface="Georgia"/>
                <a:sym typeface="Georgia"/>
              </a:rPr>
            </a:br>
            <a:br>
              <a:rPr b="1" lang="en" sz="1800">
                <a:solidFill>
                  <a:srgbClr val="EFEFEF"/>
                </a:solidFill>
                <a:latin typeface="Georgia"/>
                <a:ea typeface="Georgia"/>
                <a:cs typeface="Georgia"/>
                <a:sym typeface="Georgia"/>
              </a:rPr>
            </a:br>
            <a:endParaRPr b="1" sz="1800">
              <a:solidFill>
                <a:srgbClr val="EFEFE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5" name="Google Shape;335;p35"/>
          <p:cNvSpPr txBox="1"/>
          <p:nvPr/>
        </p:nvSpPr>
        <p:spPr>
          <a:xfrm>
            <a:off x="36900" y="1524450"/>
            <a:ext cx="9107100" cy="3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Primary Duties in Strike Force Battalion: 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1800">
                <a:latin typeface="Georgia"/>
                <a:ea typeface="Georgia"/>
                <a:cs typeface="Georgia"/>
                <a:sym typeface="Georgia"/>
              </a:rPr>
            </a:b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● 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Ensure That Staff is Properly Trained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Ensure That Staff Performs Their Duties  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Delegate additional duties per the Battalion Commander, SAI {Senior Army Instructor}, AI {Army Instructor}. 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 Advise Battalion Commander on Disciplinary Issues Within the Battalion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Font typeface="Georgia"/>
              <a:buChar char="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Conduct Periodic Inspections of The Arms &amp; Supply Rooms Respectively </a:t>
            </a:r>
            <a:br>
              <a:rPr lang="en">
                <a:solidFill>
                  <a:srgbClr val="EFEFEF"/>
                </a:solidFill>
                <a:latin typeface="Georgia"/>
                <a:ea typeface="Georgia"/>
                <a:cs typeface="Georgia"/>
                <a:sym typeface="Georgia"/>
              </a:rPr>
            </a:br>
            <a:br>
              <a:rPr lang="en">
                <a:solidFill>
                  <a:srgbClr val="EFEFEF"/>
                </a:solidFill>
                <a:latin typeface="Georgia"/>
                <a:ea typeface="Georgia"/>
                <a:cs typeface="Georgia"/>
                <a:sym typeface="Georgia"/>
              </a:rPr>
            </a:br>
            <a:endParaRPr>
              <a:solidFill>
                <a:srgbClr val="EFEFE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36" name="Google Shape;336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1123950" cy="1519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80550" y="-6775"/>
            <a:ext cx="1163450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1239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8800" y="0"/>
            <a:ext cx="945188" cy="12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36"/>
          <p:cNvSpPr txBox="1"/>
          <p:nvPr/>
        </p:nvSpPr>
        <p:spPr>
          <a:xfrm>
            <a:off x="0" y="0"/>
            <a:ext cx="91440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Georgia"/>
                <a:ea typeface="Georgia"/>
                <a:cs typeface="Georgia"/>
                <a:sym typeface="Georgia"/>
              </a:rPr>
              <a:t>Executive Officer</a:t>
            </a:r>
            <a:r>
              <a:rPr lang="en" sz="3000">
                <a:latin typeface="Georgia"/>
                <a:ea typeface="Georgia"/>
                <a:cs typeface="Georgia"/>
                <a:sym typeface="Georgia"/>
              </a:rPr>
              <a:t> </a:t>
            </a:r>
            <a:br>
              <a:rPr lang="en" sz="3600">
                <a:latin typeface="Georgia"/>
                <a:ea typeface="Georgia"/>
                <a:cs typeface="Georgia"/>
                <a:sym typeface="Georgia"/>
              </a:rPr>
            </a:br>
            <a:r>
              <a:rPr b="1" lang="en" sz="1800">
                <a:latin typeface="Georgia"/>
                <a:ea typeface="Georgia"/>
                <a:cs typeface="Georgia"/>
                <a:sym typeface="Georgia"/>
              </a:rPr>
              <a:t>Cadet Major Elizabeth Haney</a:t>
            </a:r>
            <a:endParaRPr b="1"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Georgia"/>
                <a:ea typeface="Georgia"/>
                <a:cs typeface="Georgia"/>
                <a:sym typeface="Georgia"/>
              </a:rPr>
              <a:t> </a:t>
            </a:r>
            <a:br>
              <a:rPr b="1" lang="en" sz="3000">
                <a:latin typeface="Georgia"/>
                <a:ea typeface="Georgia"/>
                <a:cs typeface="Georgia"/>
                <a:sym typeface="Georgia"/>
              </a:rPr>
            </a:br>
            <a:endParaRPr>
              <a:solidFill>
                <a:srgbClr val="EFEFE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5" name="Google Shape;345;p36"/>
          <p:cNvSpPr txBox="1"/>
          <p:nvPr/>
        </p:nvSpPr>
        <p:spPr>
          <a:xfrm>
            <a:off x="36900" y="1524450"/>
            <a:ext cx="9107100" cy="3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Role in Continuous Improvement Plan: 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1800">
                <a:latin typeface="Georgia"/>
                <a:ea typeface="Georgia"/>
                <a:cs typeface="Georgia"/>
                <a:sym typeface="Georgia"/>
              </a:rPr>
            </a:b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● 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Be a positive role model for cadets and motivate them to participate in JROTC events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Lead by example and train cadets on Color Guard and UnArmed Platoon events, so they will feel comfortable when participating.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Explain to cadets the benefits of participating in JROTC events and how it can assist them get promotions or awards. </a:t>
            </a:r>
            <a:br>
              <a:rPr lang="en">
                <a:solidFill>
                  <a:srgbClr val="EFEFEF"/>
                </a:solidFill>
              </a:rPr>
            </a:br>
            <a:endParaRPr>
              <a:solidFill>
                <a:srgbClr val="EFEFEF"/>
              </a:solidFill>
            </a:endParaRPr>
          </a:p>
        </p:txBody>
      </p:sp>
      <p:pic>
        <p:nvPicPr>
          <p:cNvPr id="346" name="Google Shape;346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80550" y="-6775"/>
            <a:ext cx="11634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1123950" cy="1519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1239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8800" y="0"/>
            <a:ext cx="945188" cy="12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37"/>
          <p:cNvSpPr txBox="1"/>
          <p:nvPr/>
        </p:nvSpPr>
        <p:spPr>
          <a:xfrm>
            <a:off x="0" y="0"/>
            <a:ext cx="91440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Georgia"/>
                <a:ea typeface="Georgia"/>
                <a:cs typeface="Georgia"/>
                <a:sym typeface="Georgia"/>
              </a:rPr>
              <a:t>Executive Officer</a:t>
            </a:r>
            <a:r>
              <a:rPr lang="en" sz="3000">
                <a:latin typeface="Georgia"/>
                <a:ea typeface="Georgia"/>
                <a:cs typeface="Georgia"/>
                <a:sym typeface="Georgia"/>
              </a:rPr>
              <a:t> </a:t>
            </a:r>
            <a:br>
              <a:rPr lang="en" sz="3600">
                <a:latin typeface="Georgia"/>
                <a:ea typeface="Georgia"/>
                <a:cs typeface="Georgia"/>
                <a:sym typeface="Georgia"/>
              </a:rPr>
            </a:br>
            <a:r>
              <a:rPr b="1" lang="en" sz="1800">
                <a:latin typeface="Georgia"/>
                <a:ea typeface="Georgia"/>
                <a:cs typeface="Georgia"/>
                <a:sym typeface="Georgia"/>
              </a:rPr>
              <a:t>Cadet Major Elizabeth Haney</a:t>
            </a:r>
            <a:endParaRPr b="1"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Georgia"/>
                <a:ea typeface="Georgia"/>
                <a:cs typeface="Georgia"/>
                <a:sym typeface="Georgia"/>
              </a:rPr>
              <a:t> </a:t>
            </a:r>
            <a:br>
              <a:rPr lang="en" sz="3600">
                <a:latin typeface="Georgia"/>
                <a:ea typeface="Georgia"/>
                <a:cs typeface="Georgia"/>
                <a:sym typeface="Georgia"/>
              </a:rPr>
            </a:br>
            <a:endParaRPr b="1">
              <a:solidFill>
                <a:srgbClr val="EFEFE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55" name="Google Shape;355;p37"/>
          <p:cNvSpPr txBox="1"/>
          <p:nvPr/>
        </p:nvSpPr>
        <p:spPr>
          <a:xfrm>
            <a:off x="36900" y="1524450"/>
            <a:ext cx="9107100" cy="3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Lessons Used to Help Achieve Goal: 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Class: U2-C6-L5 Motivation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U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3-C10-L3 Time Management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How This Affected Goal: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Encourage Staff to Obtain Their Goals Established by Performance Based Counselings. 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Make Corrections as Needed 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Always Provide Sound and Timely Words of Encouragement.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 Time management, accountability in planning events to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Font typeface="Georgia"/>
              <a:buChar char="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Ensure Accomplishment of All Assigned Tasks. </a:t>
            </a:r>
            <a:br>
              <a:rPr lang="en">
                <a:solidFill>
                  <a:srgbClr val="EFEFEF"/>
                </a:solidFill>
                <a:latin typeface="Georgia"/>
                <a:ea typeface="Georgia"/>
                <a:cs typeface="Georgia"/>
                <a:sym typeface="Georgia"/>
              </a:rPr>
            </a:br>
            <a:endParaRPr>
              <a:solidFill>
                <a:srgbClr val="EFEFE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56" name="Google Shape;356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1123950" cy="1519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80550" y="-6775"/>
            <a:ext cx="1163450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1239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8800" y="0"/>
            <a:ext cx="945188" cy="12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38"/>
          <p:cNvSpPr txBox="1"/>
          <p:nvPr/>
        </p:nvSpPr>
        <p:spPr>
          <a:xfrm>
            <a:off x="18450" y="-6775"/>
            <a:ext cx="91440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Georgia"/>
                <a:ea typeface="Georgia"/>
                <a:cs typeface="Georgia"/>
                <a:sym typeface="Georgia"/>
              </a:rPr>
              <a:t>Executive Officer</a:t>
            </a:r>
            <a:r>
              <a:rPr lang="en" sz="3000">
                <a:latin typeface="Georgia"/>
                <a:ea typeface="Georgia"/>
                <a:cs typeface="Georgia"/>
                <a:sym typeface="Georgia"/>
              </a:rPr>
              <a:t> </a:t>
            </a:r>
            <a:br>
              <a:rPr lang="en" sz="3600">
                <a:latin typeface="Georgia"/>
                <a:ea typeface="Georgia"/>
                <a:cs typeface="Georgia"/>
                <a:sym typeface="Georgia"/>
              </a:rPr>
            </a:br>
            <a:r>
              <a:rPr b="1" lang="en" sz="1800">
                <a:latin typeface="Georgia"/>
                <a:ea typeface="Georgia"/>
                <a:cs typeface="Georgia"/>
                <a:sym typeface="Georgia"/>
              </a:rPr>
              <a:t>Cadet Major Elizabeth Haney</a:t>
            </a:r>
            <a:endParaRPr b="1"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Georgia"/>
                <a:ea typeface="Georgia"/>
                <a:cs typeface="Georgia"/>
                <a:sym typeface="Georgia"/>
              </a:rPr>
              <a:t> </a:t>
            </a:r>
            <a:br>
              <a:rPr lang="en" sz="3600">
                <a:latin typeface="Georgia"/>
                <a:ea typeface="Georgia"/>
                <a:cs typeface="Georgia"/>
                <a:sym typeface="Georgia"/>
              </a:rPr>
            </a:br>
            <a:endParaRPr b="1" sz="1800">
              <a:solidFill>
                <a:srgbClr val="EFEFE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65" name="Google Shape;365;p38"/>
          <p:cNvSpPr txBox="1"/>
          <p:nvPr/>
        </p:nvSpPr>
        <p:spPr>
          <a:xfrm>
            <a:off x="36900" y="1524450"/>
            <a:ext cx="9107100" cy="3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</a:t>
            </a: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taff Involvement 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1800">
                <a:latin typeface="Georgia"/>
                <a:ea typeface="Georgia"/>
                <a:cs typeface="Georgia"/>
                <a:sym typeface="Georgia"/>
              </a:rPr>
            </a:b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● 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Facilitate Staff Concerns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Military Ball 2019 {Scheduled for 4 May 2019/How much will it cost?}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○ Cost includes a DJ, catering, location, decorations, affiliated costs?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○ Cost of Non JROTC attendees $15.00 per individual, $25.00 per couple. 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Community Involvement/Sponsors?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Fort Benning, GA Field Trip {Scheduled for 26 April 2019}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Picnic {Tanner Park} Date to be Determined</a:t>
            </a:r>
            <a:br>
              <a:rPr lang="en">
                <a:solidFill>
                  <a:srgbClr val="EFEFEF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" sz="1800">
                <a:solidFill>
                  <a:srgbClr val="EFEFEF"/>
                </a:solidFill>
              </a:rPr>
              <a:t> </a:t>
            </a:r>
            <a:br>
              <a:rPr lang="en" sz="1800">
                <a:solidFill>
                  <a:srgbClr val="EFEFEF"/>
                </a:solidFill>
              </a:rPr>
            </a:br>
            <a:br>
              <a:rPr lang="en" sz="1800">
                <a:solidFill>
                  <a:srgbClr val="EFEFEF"/>
                </a:solidFill>
              </a:rPr>
            </a:br>
            <a:endParaRPr sz="1800">
              <a:solidFill>
                <a:srgbClr val="EFEFEF"/>
              </a:solidFill>
            </a:endParaRPr>
          </a:p>
        </p:txBody>
      </p:sp>
      <p:pic>
        <p:nvPicPr>
          <p:cNvPr id="366" name="Google Shape;366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80550" y="-6775"/>
            <a:ext cx="11634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1123950" cy="1519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1239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8800" y="0"/>
            <a:ext cx="945188" cy="12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39"/>
          <p:cNvSpPr txBox="1"/>
          <p:nvPr/>
        </p:nvSpPr>
        <p:spPr>
          <a:xfrm>
            <a:off x="0" y="-6775"/>
            <a:ext cx="91440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Georgia"/>
                <a:ea typeface="Georgia"/>
                <a:cs typeface="Georgia"/>
                <a:sym typeface="Georgia"/>
              </a:rPr>
              <a:t>Executive Officer</a:t>
            </a:r>
            <a:r>
              <a:rPr lang="en" sz="3000">
                <a:latin typeface="Georgia"/>
                <a:ea typeface="Georgia"/>
                <a:cs typeface="Georgia"/>
                <a:sym typeface="Georgia"/>
              </a:rPr>
              <a:t> </a:t>
            </a:r>
            <a:br>
              <a:rPr lang="en" sz="3600">
                <a:latin typeface="Georgia"/>
                <a:ea typeface="Georgia"/>
                <a:cs typeface="Georgia"/>
                <a:sym typeface="Georgia"/>
              </a:rPr>
            </a:br>
            <a:r>
              <a:rPr b="1" lang="en" sz="1800">
                <a:latin typeface="Georgia"/>
                <a:ea typeface="Georgia"/>
                <a:cs typeface="Georgia"/>
                <a:sym typeface="Georgia"/>
              </a:rPr>
              <a:t>Cadet Major Elizabeth Haney</a:t>
            </a:r>
            <a:endParaRPr b="1"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Georgia"/>
                <a:ea typeface="Georgia"/>
                <a:cs typeface="Georgia"/>
                <a:sym typeface="Georgia"/>
              </a:rPr>
              <a:t> </a:t>
            </a:r>
            <a:br>
              <a:rPr lang="en" sz="3600">
                <a:latin typeface="Georgia"/>
                <a:ea typeface="Georgia"/>
                <a:cs typeface="Georgia"/>
                <a:sym typeface="Georgia"/>
              </a:rPr>
            </a:br>
            <a:endParaRPr b="1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5" name="Google Shape;375;p39"/>
          <p:cNvSpPr txBox="1"/>
          <p:nvPr/>
        </p:nvSpPr>
        <p:spPr>
          <a:xfrm>
            <a:off x="3371125" y="1845200"/>
            <a:ext cx="4073100" cy="3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Main Fundraisers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 </a:t>
            </a:r>
            <a:br>
              <a:rPr lang="en" sz="2400">
                <a:latin typeface="Georgia"/>
                <a:ea typeface="Georgia"/>
                <a:cs typeface="Georgia"/>
                <a:sym typeface="Georgia"/>
              </a:rPr>
            </a:b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● Candy Drive</a:t>
            </a:r>
            <a:br>
              <a:rPr lang="en" sz="2400">
                <a:latin typeface="Georgia"/>
                <a:ea typeface="Georgia"/>
                <a:cs typeface="Georgia"/>
                <a:sym typeface="Georgia"/>
              </a:rPr>
            </a:b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○ Popcorn Drive</a:t>
            </a:r>
            <a:br>
              <a:rPr lang="en" sz="2400">
                <a:latin typeface="Georgia"/>
                <a:ea typeface="Georgia"/>
                <a:cs typeface="Georgia"/>
                <a:sym typeface="Georgia"/>
              </a:rPr>
            </a:b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● Car Wash Drive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○ America Pizza </a:t>
            </a: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 </a:t>
            </a:r>
            <a:br>
              <a:rPr lang="en" sz="1800">
                <a:latin typeface="Georgia"/>
                <a:ea typeface="Georgia"/>
                <a:cs typeface="Georgia"/>
                <a:sym typeface="Georgia"/>
              </a:rPr>
            </a:br>
            <a:br>
              <a:rPr lang="en" sz="1800">
                <a:solidFill>
                  <a:srgbClr val="EFEFEF"/>
                </a:solidFill>
                <a:latin typeface="Georgia"/>
                <a:ea typeface="Georgia"/>
                <a:cs typeface="Georgia"/>
                <a:sym typeface="Georgia"/>
              </a:rPr>
            </a:br>
            <a:endParaRPr sz="1800">
              <a:solidFill>
                <a:srgbClr val="EFEFE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76" name="Google Shape;376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1123950" cy="1519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80550" y="-6775"/>
            <a:ext cx="1163450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1239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8800" y="0"/>
            <a:ext cx="945188" cy="12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40"/>
          <p:cNvSpPr txBox="1"/>
          <p:nvPr/>
        </p:nvSpPr>
        <p:spPr>
          <a:xfrm>
            <a:off x="0" y="0"/>
            <a:ext cx="91440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Georgia"/>
                <a:ea typeface="Georgia"/>
                <a:cs typeface="Georgia"/>
                <a:sym typeface="Georgia"/>
              </a:rPr>
              <a:t>Executive Officer </a:t>
            </a:r>
            <a:br>
              <a:rPr lang="en" sz="3000">
                <a:latin typeface="Georgia"/>
                <a:ea typeface="Georgia"/>
                <a:cs typeface="Georgia"/>
                <a:sym typeface="Georgia"/>
              </a:rPr>
            </a:br>
            <a:endParaRPr b="1" sz="18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5" name="Google Shape;385;p40"/>
          <p:cNvSpPr txBox="1"/>
          <p:nvPr/>
        </p:nvSpPr>
        <p:spPr>
          <a:xfrm>
            <a:off x="1182150" y="1533525"/>
            <a:ext cx="6779700" cy="3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Discipline: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Discuss the Importance of Leading by Example and Doing the Right Thing at All Times {Even When There is No One Watching}.  This Idea is Known as Integrity.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Character Development: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Character that is above reproach. 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Get to Class on Time. 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Be Prepared by Having Chrome Book, Paper, Pencil/Pen etc. 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No Fighting, Profanity, Vaping, Kissing, Dress Code Violations etc.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Taking Responsibility For Your Actions.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86" name="Google Shape;386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80550" y="-6775"/>
            <a:ext cx="11634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1123950" cy="1519971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40"/>
          <p:cNvSpPr txBox="1"/>
          <p:nvPr/>
        </p:nvSpPr>
        <p:spPr>
          <a:xfrm>
            <a:off x="0" y="0"/>
            <a:ext cx="91440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Georgia"/>
                <a:ea typeface="Georgia"/>
                <a:cs typeface="Georgia"/>
                <a:sym typeface="Georgia"/>
              </a:rPr>
              <a:t>Executive Officer</a:t>
            </a:r>
            <a:r>
              <a:rPr lang="en" sz="3000">
                <a:latin typeface="Georgia"/>
                <a:ea typeface="Georgia"/>
                <a:cs typeface="Georgia"/>
                <a:sym typeface="Georgia"/>
              </a:rPr>
              <a:t> </a:t>
            </a:r>
            <a:br>
              <a:rPr lang="en" sz="3600">
                <a:latin typeface="Georgia"/>
                <a:ea typeface="Georgia"/>
                <a:cs typeface="Georgia"/>
                <a:sym typeface="Georgia"/>
              </a:rPr>
            </a:br>
            <a:r>
              <a:rPr b="1" lang="en" sz="1800">
                <a:latin typeface="Georgia"/>
                <a:ea typeface="Georgia"/>
                <a:cs typeface="Georgia"/>
                <a:sym typeface="Georgia"/>
              </a:rPr>
              <a:t>Cadet Major Elizabeth Haney</a:t>
            </a:r>
            <a:endParaRPr b="1" sz="18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1239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8800" y="0"/>
            <a:ext cx="945188" cy="12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41"/>
          <p:cNvSpPr txBox="1"/>
          <p:nvPr/>
        </p:nvSpPr>
        <p:spPr>
          <a:xfrm>
            <a:off x="0" y="0"/>
            <a:ext cx="91440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Georgia"/>
                <a:ea typeface="Georgia"/>
                <a:cs typeface="Georgia"/>
                <a:sym typeface="Georgia"/>
              </a:rPr>
              <a:t>Executive Officer</a:t>
            </a:r>
            <a:r>
              <a:rPr lang="en" sz="3000">
                <a:latin typeface="Georgia"/>
                <a:ea typeface="Georgia"/>
                <a:cs typeface="Georgia"/>
                <a:sym typeface="Georgia"/>
              </a:rPr>
              <a:t> </a:t>
            </a:r>
            <a:br>
              <a:rPr lang="en" sz="3600">
                <a:latin typeface="Georgia"/>
                <a:ea typeface="Georgia"/>
                <a:cs typeface="Georgia"/>
                <a:sym typeface="Georgia"/>
              </a:rPr>
            </a:br>
            <a:r>
              <a:rPr b="1" lang="en" sz="1800">
                <a:latin typeface="Georgia"/>
                <a:ea typeface="Georgia"/>
                <a:cs typeface="Georgia"/>
                <a:sym typeface="Georgia"/>
              </a:rPr>
              <a:t>Cadet Major Elizabeth Haney</a:t>
            </a:r>
            <a:endParaRPr b="1"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Georgia"/>
                <a:ea typeface="Georgia"/>
                <a:cs typeface="Georgia"/>
                <a:sym typeface="Georgia"/>
              </a:rPr>
              <a:t> </a:t>
            </a:r>
            <a:br>
              <a:rPr lang="en" sz="3600">
                <a:latin typeface="Georgia"/>
                <a:ea typeface="Georgia"/>
                <a:cs typeface="Georgia"/>
                <a:sym typeface="Georgia"/>
              </a:rPr>
            </a:br>
            <a:endParaRPr sz="36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6" name="Google Shape;396;p41"/>
          <p:cNvSpPr txBox="1"/>
          <p:nvPr/>
        </p:nvSpPr>
        <p:spPr>
          <a:xfrm>
            <a:off x="1600625" y="1519975"/>
            <a:ext cx="9107100" cy="3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JROTC Teams 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1800">
                <a:latin typeface="Georgia"/>
                <a:ea typeface="Georgia"/>
                <a:cs typeface="Georgia"/>
                <a:sym typeface="Georgia"/>
              </a:rPr>
            </a:b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● 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Drill Team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○ Five events (Color Guard, Squad w/wo Arms, Platoon w/wo Arms)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○ Color Guard Team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Rifle Team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○ Three Positions (Prone, Kneeling, Standing)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Saber Team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Raider Team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endParaRPr>
              <a:solidFill>
                <a:srgbClr val="EFEFE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97" name="Google Shape;397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1123950" cy="1519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80550" y="-6775"/>
            <a:ext cx="1163450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ctrTitle"/>
          </p:nvPr>
        </p:nvSpPr>
        <p:spPr>
          <a:xfrm>
            <a:off x="407933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800">
                <a:latin typeface="Georgia"/>
                <a:ea typeface="Georgia"/>
                <a:cs typeface="Georgia"/>
                <a:sym typeface="Georgia"/>
              </a:rPr>
              <a:t>Agenda</a:t>
            </a:r>
            <a:endParaRPr b="1" sz="2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800">
                <a:latin typeface="Georgia"/>
                <a:ea typeface="Georgia"/>
                <a:cs typeface="Georgia"/>
                <a:sym typeface="Georgia"/>
              </a:rPr>
              <a:t>JROTC Program Accreditation (JPA)</a:t>
            </a:r>
            <a:endParaRPr b="1" sz="2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latin typeface="Georgia"/>
                <a:ea typeface="Georgia"/>
                <a:cs typeface="Georgia"/>
                <a:sym typeface="Georgia"/>
              </a:rPr>
              <a:t>March 19, 2019</a:t>
            </a:r>
            <a:endParaRPr b="1" sz="14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5"/>
          <p:cNvSpPr txBox="1"/>
          <p:nvPr>
            <p:ph idx="1" type="subTitle"/>
          </p:nvPr>
        </p:nvSpPr>
        <p:spPr>
          <a:xfrm>
            <a:off x="252500" y="1776175"/>
            <a:ext cx="8520600" cy="300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Color Guard Presentation (Auxiliary Gym)</a:t>
            </a:r>
            <a:endParaRPr b="1"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Instructor Portfolio Interview</a:t>
            </a:r>
            <a:endParaRPr b="1"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Lunch JROTC Area</a:t>
            </a:r>
            <a:endParaRPr b="1"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Cadets Portfolio Interview</a:t>
            </a:r>
            <a:endParaRPr b="1"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Continuous Improvement Briefing (Cadet Staff)</a:t>
            </a:r>
            <a:endParaRPr b="1"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 </a:t>
            </a:r>
            <a:endParaRPr b="1"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Brigade out Briefing/ Results</a:t>
            </a:r>
            <a:endParaRPr b="1"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0550" y="-6775"/>
            <a:ext cx="11634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123950" cy="1519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1239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8800" y="0"/>
            <a:ext cx="945188" cy="12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42"/>
          <p:cNvSpPr txBox="1"/>
          <p:nvPr/>
        </p:nvSpPr>
        <p:spPr>
          <a:xfrm>
            <a:off x="0" y="0"/>
            <a:ext cx="91440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Georgia"/>
                <a:ea typeface="Georgia"/>
                <a:cs typeface="Georgia"/>
                <a:sym typeface="Georgia"/>
              </a:rPr>
              <a:t>Executive Officer</a:t>
            </a:r>
            <a:r>
              <a:rPr lang="en" sz="3000">
                <a:latin typeface="Georgia"/>
                <a:ea typeface="Georgia"/>
                <a:cs typeface="Georgia"/>
                <a:sym typeface="Georgia"/>
              </a:rPr>
              <a:t> </a:t>
            </a:r>
            <a:br>
              <a:rPr lang="en" sz="3600">
                <a:latin typeface="Georgia"/>
                <a:ea typeface="Georgia"/>
                <a:cs typeface="Georgia"/>
                <a:sym typeface="Georgia"/>
              </a:rPr>
            </a:br>
            <a:r>
              <a:rPr b="1" lang="en" sz="1800">
                <a:latin typeface="Georgia"/>
                <a:ea typeface="Georgia"/>
                <a:cs typeface="Georgia"/>
                <a:sym typeface="Georgia"/>
              </a:rPr>
              <a:t>Cadet Major Elizabeth Haney</a:t>
            </a:r>
            <a:endParaRPr b="1"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Georgia"/>
                <a:ea typeface="Georgia"/>
                <a:cs typeface="Georgia"/>
                <a:sym typeface="Georgia"/>
              </a:rPr>
              <a:t> </a:t>
            </a:r>
            <a:br>
              <a:rPr lang="en" sz="3600">
                <a:latin typeface="Georgia"/>
                <a:ea typeface="Georgia"/>
                <a:cs typeface="Georgia"/>
                <a:sym typeface="Georgia"/>
              </a:rPr>
            </a:br>
            <a:endParaRPr b="1" sz="1800">
              <a:solidFill>
                <a:srgbClr val="EFEFE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06" name="Google Shape;406;p42"/>
          <p:cNvSpPr txBox="1"/>
          <p:nvPr/>
        </p:nvSpPr>
        <p:spPr>
          <a:xfrm>
            <a:off x="1432650" y="1526750"/>
            <a:ext cx="6851700" cy="3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Impact of J</a:t>
            </a: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ROTC on Me: 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1800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Class: U2-C4-L4 Decision Making and Problem Solving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How It Impacted Me: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Patience With Others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Making Better Decisions Based Upon Fact and Not How I May Feel About a Certain Individual{s} 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Being Passionate About What I Say and Do.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Become a Better Listener 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Don’t Rush to Judgement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Be Sure to Look at All Sides of an Issue before taking action.</a:t>
            </a:r>
            <a:br>
              <a:rPr lang="en">
                <a:solidFill>
                  <a:srgbClr val="EFEFEF"/>
                </a:solidFill>
                <a:latin typeface="Georgia"/>
                <a:ea typeface="Georgia"/>
                <a:cs typeface="Georgia"/>
                <a:sym typeface="Georgia"/>
              </a:rPr>
            </a:br>
            <a:endParaRPr>
              <a:solidFill>
                <a:srgbClr val="EFEFE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07" name="Google Shape;407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80550" y="-6775"/>
            <a:ext cx="11634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6775"/>
            <a:ext cx="1123950" cy="1519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123950" cy="1533525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43"/>
          <p:cNvSpPr txBox="1"/>
          <p:nvPr/>
        </p:nvSpPr>
        <p:spPr>
          <a:xfrm>
            <a:off x="-48300" y="0"/>
            <a:ext cx="9144000" cy="12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lang="en">
                <a:solidFill>
                  <a:srgbClr val="EFEFEF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1" lang="en" sz="3000">
                <a:latin typeface="Georgia"/>
                <a:ea typeface="Georgia"/>
                <a:cs typeface="Georgia"/>
                <a:sym typeface="Georgia"/>
              </a:rPr>
              <a:t>S-1 Administrative Officer </a:t>
            </a:r>
            <a:br>
              <a:rPr b="1" lang="en" sz="3000">
                <a:latin typeface="Georgia"/>
                <a:ea typeface="Georgia"/>
                <a:cs typeface="Georgia"/>
                <a:sym typeface="Georgia"/>
              </a:rPr>
            </a:br>
            <a:r>
              <a:rPr b="1" lang="en" sz="1800">
                <a:latin typeface="Georgia"/>
                <a:ea typeface="Georgia"/>
                <a:cs typeface="Georgia"/>
                <a:sym typeface="Georgia"/>
              </a:rPr>
              <a:t>Cadet 2LT Ayshanna Frazier</a:t>
            </a:r>
            <a:r>
              <a:rPr b="1" lang="en" sz="1800">
                <a:solidFill>
                  <a:srgbClr val="EFEFEF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br>
              <a:rPr b="1" lang="en" sz="3000">
                <a:solidFill>
                  <a:srgbClr val="EFEFEF"/>
                </a:solidFill>
                <a:latin typeface="Georgia"/>
                <a:ea typeface="Georgia"/>
                <a:cs typeface="Georgia"/>
                <a:sym typeface="Georgia"/>
              </a:rPr>
            </a:br>
            <a:endParaRPr b="1" sz="3000">
              <a:solidFill>
                <a:srgbClr val="EFEFE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5" name="Google Shape;415;p43"/>
          <p:cNvSpPr txBox="1"/>
          <p:nvPr/>
        </p:nvSpPr>
        <p:spPr>
          <a:xfrm>
            <a:off x="1975425" y="1533525"/>
            <a:ext cx="9107100" cy="3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Primary Duties &amp; Responsibilities </a:t>
            </a:r>
            <a:endParaRPr sz="1800">
              <a:solidFill>
                <a:srgbClr val="EFEFE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● Maintain &amp; Update Cadet Personnel Records </a:t>
            </a:r>
            <a:br>
              <a:rPr lang="en" sz="1800">
                <a:latin typeface="Georgia"/>
                <a:ea typeface="Georgia"/>
                <a:cs typeface="Georgia"/>
                <a:sym typeface="Georgia"/>
              </a:rPr>
            </a:b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● Input Cadet Awards/Ribbons/Decorations  </a:t>
            </a:r>
            <a:br>
              <a:rPr lang="en" sz="1800">
                <a:latin typeface="Georgia"/>
                <a:ea typeface="Georgia"/>
                <a:cs typeface="Georgia"/>
                <a:sym typeface="Georgia"/>
              </a:rPr>
            </a:b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● Promotions/Demotions </a:t>
            </a:r>
            <a:br>
              <a:rPr lang="en" sz="1800">
                <a:latin typeface="Georgia"/>
                <a:ea typeface="Georgia"/>
                <a:cs typeface="Georgia"/>
                <a:sym typeface="Georgia"/>
              </a:rPr>
            </a:b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● Maintain JUMS {Junior ROTC Unit Management System}</a:t>
            </a:r>
            <a:br>
              <a:rPr lang="en" sz="1800">
                <a:latin typeface="Georgia"/>
                <a:ea typeface="Georgia"/>
                <a:cs typeface="Georgia"/>
                <a:sym typeface="Georgia"/>
              </a:rPr>
            </a:b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● Establish &amp; Maintain Database for Registry </a:t>
            </a:r>
            <a:br>
              <a:rPr lang="en" sz="1800">
                <a:solidFill>
                  <a:srgbClr val="EFEFEF"/>
                </a:solidFill>
                <a:latin typeface="Georgia"/>
                <a:ea typeface="Georgia"/>
                <a:cs typeface="Georgia"/>
                <a:sym typeface="Georgia"/>
              </a:rPr>
            </a:br>
            <a:endParaRPr sz="1800">
              <a:solidFill>
                <a:srgbClr val="EFEFE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16" name="Google Shape;416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123950" cy="1519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80550" y="-6775"/>
            <a:ext cx="1163450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1239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8800" y="0"/>
            <a:ext cx="945188" cy="12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44"/>
          <p:cNvSpPr txBox="1"/>
          <p:nvPr/>
        </p:nvSpPr>
        <p:spPr>
          <a:xfrm>
            <a:off x="0" y="0"/>
            <a:ext cx="91440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lang="en">
                <a:solidFill>
                  <a:srgbClr val="EFEFEF"/>
                </a:solidFill>
              </a:rPr>
            </a:br>
            <a:r>
              <a:rPr b="1" lang="en" sz="3000">
                <a:latin typeface="Georgia"/>
                <a:ea typeface="Georgia"/>
                <a:cs typeface="Georgia"/>
                <a:sym typeface="Georgia"/>
              </a:rPr>
              <a:t>S-1 Administrative Officer </a:t>
            </a:r>
            <a:br>
              <a:rPr b="1" lang="en" sz="3000">
                <a:latin typeface="Georgia"/>
                <a:ea typeface="Georgia"/>
                <a:cs typeface="Georgia"/>
                <a:sym typeface="Georgia"/>
              </a:rPr>
            </a:br>
            <a:br>
              <a:rPr b="1" lang="en" sz="3000">
                <a:solidFill>
                  <a:srgbClr val="EFEFEF"/>
                </a:solidFill>
                <a:latin typeface="Georgia"/>
                <a:ea typeface="Georgia"/>
                <a:cs typeface="Georgia"/>
                <a:sym typeface="Georgia"/>
              </a:rPr>
            </a:br>
            <a:endParaRPr b="1" sz="3000">
              <a:solidFill>
                <a:srgbClr val="EFEFE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25" name="Google Shape;425;p44"/>
          <p:cNvSpPr txBox="1"/>
          <p:nvPr/>
        </p:nvSpPr>
        <p:spPr>
          <a:xfrm>
            <a:off x="36900" y="1524450"/>
            <a:ext cx="9107100" cy="3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Georgia"/>
                <a:ea typeface="Georgia"/>
                <a:cs typeface="Georgia"/>
                <a:sym typeface="Georgia"/>
              </a:rPr>
              <a:t>Role in Strike Force Battalion: </a:t>
            </a:r>
            <a:endParaRPr b="1"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Establish and Maintain a Database for Registry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Responsible for the input of cadet awards/ribbons, publish orders into JUMS (JROTC Unit Management System) under the supervision of the SAI and AI.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Organize narratives for our Annual Veterans Day, Military Ball, and Awards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Programs.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Collect, Consolidate, Post and Maintain Merit/Demerit Records/Update JUMS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Maintain the Qualification/Personnel Records on All Cadets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1800">
                <a:solidFill>
                  <a:srgbClr val="EFEFEF"/>
                </a:solidFill>
                <a:latin typeface="Georgia"/>
                <a:ea typeface="Georgia"/>
                <a:cs typeface="Georgia"/>
                <a:sym typeface="Georgia"/>
              </a:rPr>
            </a:br>
            <a:endParaRPr sz="1800">
              <a:solidFill>
                <a:srgbClr val="EFEFE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26" name="Google Shape;426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80550" y="-6775"/>
            <a:ext cx="11634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1123950" cy="1519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Google Shape;43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1239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8800" y="0"/>
            <a:ext cx="945188" cy="12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45"/>
          <p:cNvSpPr txBox="1"/>
          <p:nvPr/>
        </p:nvSpPr>
        <p:spPr>
          <a:xfrm>
            <a:off x="0" y="0"/>
            <a:ext cx="9144000" cy="13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lang="en">
                <a:solidFill>
                  <a:srgbClr val="EFEFEF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1" lang="en" sz="3000">
                <a:latin typeface="Georgia"/>
                <a:ea typeface="Georgia"/>
                <a:cs typeface="Georgia"/>
                <a:sym typeface="Georgia"/>
              </a:rPr>
              <a:t>S-1 Administrative Officer </a:t>
            </a:r>
            <a:br>
              <a:rPr b="1" lang="en" sz="3000">
                <a:latin typeface="Georgia"/>
                <a:ea typeface="Georgia"/>
                <a:cs typeface="Georgia"/>
                <a:sym typeface="Georgia"/>
              </a:rPr>
            </a:br>
            <a:br>
              <a:rPr b="1" lang="en" sz="3000">
                <a:solidFill>
                  <a:srgbClr val="EFEFEF"/>
                </a:solidFill>
              </a:rPr>
            </a:br>
            <a:endParaRPr b="1" sz="3000">
              <a:solidFill>
                <a:srgbClr val="EFEFEF"/>
              </a:solidFill>
            </a:endParaRPr>
          </a:p>
        </p:txBody>
      </p:sp>
      <p:sp>
        <p:nvSpPr>
          <p:cNvPr id="435" name="Google Shape;435;p45"/>
          <p:cNvSpPr txBox="1"/>
          <p:nvPr/>
        </p:nvSpPr>
        <p:spPr>
          <a:xfrm>
            <a:off x="36900" y="1524450"/>
            <a:ext cx="9107100" cy="3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Georgia"/>
                <a:ea typeface="Georgia"/>
                <a:cs typeface="Georgia"/>
                <a:sym typeface="Georgia"/>
              </a:rPr>
              <a:t>Role in Strike Force Battalion:</a:t>
            </a: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 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1800">
                <a:latin typeface="Georgia"/>
                <a:ea typeface="Georgia"/>
                <a:cs typeface="Georgia"/>
                <a:sym typeface="Georgia"/>
              </a:rPr>
            </a:b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● 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Ensures that all information placed in their personnel files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Organizes narratives for our Annual Veterans Day, Military Ball, and Awards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Day Programs. </a:t>
            </a:r>
            <a:br>
              <a:rPr lang="en">
                <a:solidFill>
                  <a:srgbClr val="EFEFEF"/>
                </a:solidFill>
              </a:rPr>
            </a:br>
            <a:endParaRPr>
              <a:solidFill>
                <a:srgbClr val="EFEFEF"/>
              </a:solidFill>
            </a:endParaRPr>
          </a:p>
        </p:txBody>
      </p:sp>
      <p:pic>
        <p:nvPicPr>
          <p:cNvPr id="436" name="Google Shape;436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1123950" cy="1519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80550" y="-6775"/>
            <a:ext cx="1163450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Google Shape;44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1239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8800" y="0"/>
            <a:ext cx="945188" cy="12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46"/>
          <p:cNvSpPr txBox="1"/>
          <p:nvPr/>
        </p:nvSpPr>
        <p:spPr>
          <a:xfrm>
            <a:off x="0" y="0"/>
            <a:ext cx="91440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lang="en">
                <a:solidFill>
                  <a:srgbClr val="EFEFEF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1" lang="en" sz="3000">
                <a:latin typeface="Georgia"/>
                <a:ea typeface="Georgia"/>
                <a:cs typeface="Georgia"/>
                <a:sym typeface="Georgia"/>
              </a:rPr>
              <a:t>S-1 Administrative Officer </a:t>
            </a:r>
            <a:br>
              <a:rPr lang="en" sz="3000">
                <a:latin typeface="Georgia"/>
                <a:ea typeface="Georgia"/>
                <a:cs typeface="Georgia"/>
                <a:sym typeface="Georgia"/>
              </a:rPr>
            </a:br>
            <a:br>
              <a:rPr b="1" lang="en" sz="3000">
                <a:solidFill>
                  <a:srgbClr val="EFEFEF"/>
                </a:solidFill>
                <a:latin typeface="Georgia"/>
                <a:ea typeface="Georgia"/>
                <a:cs typeface="Georgia"/>
                <a:sym typeface="Georgia"/>
              </a:rPr>
            </a:br>
            <a:endParaRPr b="1" sz="3000">
              <a:solidFill>
                <a:srgbClr val="EFEFE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45" name="Google Shape;445;p46"/>
          <p:cNvSpPr txBox="1"/>
          <p:nvPr/>
        </p:nvSpPr>
        <p:spPr>
          <a:xfrm>
            <a:off x="36900" y="1524450"/>
            <a:ext cx="9107100" cy="3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Georgia"/>
                <a:ea typeface="Georgia"/>
                <a:cs typeface="Georgia"/>
                <a:sym typeface="Georgia"/>
              </a:rPr>
              <a:t>Role in Continuous Improvement Plan:</a:t>
            </a: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 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●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 Opportunity- Lack of participation in JROTC events in the Battalion.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Encourage cadets to participate/Keep numbers on participation.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Show as S-1 participating pays off when it comes to ribbons/ awards.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Collaborate on how participating benefits the Battalion.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Build relationships with other cadets so encouragement can be more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effective. </a:t>
            </a:r>
            <a:br>
              <a:rPr lang="en">
                <a:solidFill>
                  <a:srgbClr val="EFEFEF"/>
                </a:solidFill>
              </a:rPr>
            </a:br>
            <a:endParaRPr>
              <a:solidFill>
                <a:srgbClr val="EFEFEF"/>
              </a:solidFill>
            </a:endParaRPr>
          </a:p>
        </p:txBody>
      </p:sp>
      <p:pic>
        <p:nvPicPr>
          <p:cNvPr id="446" name="Google Shape;446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80550" y="-6775"/>
            <a:ext cx="11634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1123950" cy="1519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Google Shape;45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1239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8800" y="0"/>
            <a:ext cx="945188" cy="12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47"/>
          <p:cNvSpPr txBox="1"/>
          <p:nvPr/>
        </p:nvSpPr>
        <p:spPr>
          <a:xfrm>
            <a:off x="0" y="0"/>
            <a:ext cx="9144000" cy="14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lang="en"/>
            </a:br>
            <a:r>
              <a:rPr b="1" lang="en" sz="3000">
                <a:latin typeface="Georgia"/>
                <a:ea typeface="Georgia"/>
                <a:cs typeface="Georgia"/>
                <a:sym typeface="Georgia"/>
              </a:rPr>
              <a:t>S-1 Administrative Officer </a:t>
            </a:r>
            <a:br>
              <a:rPr b="1" lang="en" sz="3000">
                <a:latin typeface="Georgia"/>
                <a:ea typeface="Georgia"/>
                <a:cs typeface="Georgia"/>
                <a:sym typeface="Georgia"/>
              </a:rPr>
            </a:br>
            <a:endParaRPr b="1" sz="3000">
              <a:solidFill>
                <a:srgbClr val="EFEFEF"/>
              </a:solidFill>
            </a:endParaRPr>
          </a:p>
        </p:txBody>
      </p:sp>
      <p:sp>
        <p:nvSpPr>
          <p:cNvPr id="455" name="Google Shape;455;p47"/>
          <p:cNvSpPr txBox="1"/>
          <p:nvPr/>
        </p:nvSpPr>
        <p:spPr>
          <a:xfrm>
            <a:off x="36900" y="1524450"/>
            <a:ext cx="9107100" cy="3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Georgia"/>
                <a:ea typeface="Georgia"/>
                <a:cs typeface="Georgia"/>
                <a:sym typeface="Georgia"/>
              </a:rPr>
              <a:t>Classes Contributing to Continuous Improvement Brief </a:t>
            </a:r>
            <a:br>
              <a:rPr b="1" lang="en" sz="1800">
                <a:latin typeface="Georgia"/>
                <a:ea typeface="Georgia"/>
                <a:cs typeface="Georgia"/>
                <a:sym typeface="Georgia"/>
              </a:rPr>
            </a:br>
            <a:r>
              <a:rPr b="1" lang="en" sz="1800">
                <a:latin typeface="Georgia"/>
                <a:ea typeface="Georgia"/>
                <a:cs typeface="Georgia"/>
                <a:sym typeface="Georgia"/>
              </a:rPr>
              <a:t>U2- C6-L4 Communication </a:t>
            </a:r>
            <a:endParaRPr b="1"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1800">
                <a:latin typeface="Georgia"/>
                <a:ea typeface="Georgia"/>
                <a:cs typeface="Georgia"/>
                <a:sym typeface="Georgia"/>
              </a:rPr>
            </a:b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○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 Plan and Forecast Events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○ Alleviate  Same Cadets Taking Lead on Everything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○ Effective Communication Will Alleviate Misunderstandings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U2- C6-L5 Motivation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○ Motivated Cadets Are More Inclined to Participate in JROTC Activities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○ Motivated Cadets Will Communicate Better </a:t>
            </a:r>
            <a:br>
              <a:rPr lang="en">
                <a:solidFill>
                  <a:srgbClr val="EFEFEF"/>
                </a:solidFill>
                <a:latin typeface="Georgia"/>
                <a:ea typeface="Georgia"/>
                <a:cs typeface="Georgia"/>
                <a:sym typeface="Georgia"/>
              </a:rPr>
            </a:br>
            <a:endParaRPr>
              <a:solidFill>
                <a:srgbClr val="EFEFE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56" name="Google Shape;456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1123950" cy="1519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80550" y="-6775"/>
            <a:ext cx="1163450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Google Shape;462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1239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8800" y="0"/>
            <a:ext cx="945188" cy="12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48"/>
          <p:cNvSpPr txBox="1"/>
          <p:nvPr/>
        </p:nvSpPr>
        <p:spPr>
          <a:xfrm>
            <a:off x="0" y="0"/>
            <a:ext cx="91440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lang="en">
                <a:solidFill>
                  <a:srgbClr val="EFEFEF"/>
                </a:solidFill>
              </a:rPr>
            </a:br>
            <a:r>
              <a:rPr b="1" lang="en" sz="3000">
                <a:latin typeface="Georgia"/>
                <a:ea typeface="Georgia"/>
                <a:cs typeface="Georgia"/>
                <a:sym typeface="Georgia"/>
              </a:rPr>
              <a:t>S-1 Administrative Officer</a:t>
            </a:r>
            <a:r>
              <a:rPr lang="en" sz="3000">
                <a:latin typeface="Georgia"/>
                <a:ea typeface="Georgia"/>
                <a:cs typeface="Georgia"/>
                <a:sym typeface="Georgia"/>
              </a:rPr>
              <a:t> </a:t>
            </a:r>
            <a:br>
              <a:rPr lang="en" sz="3000">
                <a:latin typeface="Georgia"/>
                <a:ea typeface="Georgia"/>
                <a:cs typeface="Georgia"/>
                <a:sym typeface="Georgia"/>
              </a:rPr>
            </a:br>
            <a:r>
              <a:rPr b="1" lang="en" sz="1800">
                <a:latin typeface="Georgia"/>
                <a:ea typeface="Georgia"/>
                <a:cs typeface="Georgia"/>
                <a:sym typeface="Georgia"/>
              </a:rPr>
              <a:t>School /JROTC Enrollment Demographics</a:t>
            </a:r>
            <a:endParaRPr b="1" sz="18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65" name="Google Shape;465;p48"/>
          <p:cNvSpPr txBox="1"/>
          <p:nvPr/>
        </p:nvSpPr>
        <p:spPr>
          <a:xfrm>
            <a:off x="36900" y="1524450"/>
            <a:ext cx="9107100" cy="3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● 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919 Students in HCHS- Beginning SY 2018-2019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110 Total Cadets in JROTC (11.95% of Student Body)-Entire SY of 2018-2019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479 Males/440 Females in HCHS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72 Males/38 Females in JROTC- SY of 2018- 2019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833 Caucasian, 21 African American, 23 Hispanic, 3 Asian+Pacific Islander,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    1 Native American, and 38 Other in HCHS.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76 Caucasian, 2 African American, 3 Hispanic, 0 Asian+Pacific Islander, 0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Native American, and 0 Other in JROTC for Second Semester of 2018-2019 SY</a:t>
            </a:r>
            <a:r>
              <a:rPr lang="en"/>
              <a:t> </a:t>
            </a:r>
            <a:br>
              <a:rPr lang="en">
                <a:solidFill>
                  <a:srgbClr val="EFEFEF"/>
                </a:solidFill>
              </a:rPr>
            </a:br>
            <a:endParaRPr>
              <a:solidFill>
                <a:srgbClr val="EFEFEF"/>
              </a:solidFill>
            </a:endParaRPr>
          </a:p>
        </p:txBody>
      </p:sp>
      <p:pic>
        <p:nvPicPr>
          <p:cNvPr id="466" name="Google Shape;466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1123950" cy="1519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80550" y="-6775"/>
            <a:ext cx="1163450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1239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8800" y="0"/>
            <a:ext cx="945188" cy="12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49"/>
          <p:cNvSpPr txBox="1"/>
          <p:nvPr/>
        </p:nvSpPr>
        <p:spPr>
          <a:xfrm>
            <a:off x="0" y="0"/>
            <a:ext cx="91440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r>
              <a:rPr b="1" lang="en" sz="3000">
                <a:latin typeface="Georgia"/>
                <a:ea typeface="Georgia"/>
                <a:cs typeface="Georgia"/>
                <a:sym typeface="Georgia"/>
              </a:rPr>
              <a:t>S-1 Administrative Officer</a:t>
            </a:r>
            <a:r>
              <a:rPr lang="en" sz="3000">
                <a:latin typeface="Georgia"/>
                <a:ea typeface="Georgia"/>
                <a:cs typeface="Georgia"/>
                <a:sym typeface="Georgia"/>
              </a:rPr>
              <a:t> </a:t>
            </a:r>
            <a:br>
              <a:rPr lang="en" sz="3000">
                <a:latin typeface="Georgia"/>
                <a:ea typeface="Georgia"/>
                <a:cs typeface="Georgia"/>
                <a:sym typeface="Georgia"/>
              </a:rPr>
            </a:b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75" name="Google Shape;475;p49"/>
          <p:cNvSpPr txBox="1"/>
          <p:nvPr/>
        </p:nvSpPr>
        <p:spPr>
          <a:xfrm>
            <a:off x="36900" y="1533525"/>
            <a:ext cx="9107100" cy="36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Cadets Disenrolled From JROTC  </a:t>
            </a:r>
            <a:br>
              <a:rPr b="1"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" sz="1800"/>
              <a:t>● </a:t>
            </a: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5 Cadets Transferred to Another School. </a:t>
            </a:r>
            <a:br>
              <a:rPr lang="en" sz="1800">
                <a:latin typeface="Georgia"/>
                <a:ea typeface="Georgia"/>
                <a:cs typeface="Georgia"/>
                <a:sym typeface="Georgia"/>
              </a:rPr>
            </a:b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● 7 Cadets Disenrolled Due to Failure to Adapt to JROTC Standards. </a:t>
            </a:r>
            <a:br>
              <a:rPr lang="en" sz="1800">
                <a:latin typeface="Georgia"/>
                <a:ea typeface="Georgia"/>
                <a:cs typeface="Georgia"/>
                <a:sym typeface="Georgia"/>
              </a:rPr>
            </a:b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● 1 cadet dropped out of school. </a:t>
            </a:r>
            <a:br>
              <a:rPr lang="en" sz="1800">
                <a:latin typeface="Georgia"/>
                <a:ea typeface="Georgia"/>
                <a:cs typeface="Georgia"/>
                <a:sym typeface="Georgia"/>
              </a:rPr>
            </a:b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○ 1st Semester- 4 Cadets Disenrolled/Transferred/Dropped </a:t>
            </a:r>
            <a:br>
              <a:rPr lang="en" sz="1800">
                <a:latin typeface="Georgia"/>
                <a:ea typeface="Georgia"/>
                <a:cs typeface="Georgia"/>
                <a:sym typeface="Georgia"/>
              </a:rPr>
            </a:b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○ 2nd Semester- 3 Cadets Transferred to Another School </a:t>
            </a:r>
            <a:br>
              <a:rPr lang="en" sz="1800">
                <a:latin typeface="Georgia"/>
                <a:ea typeface="Georgia"/>
                <a:cs typeface="Georgia"/>
                <a:sym typeface="Georgia"/>
              </a:rPr>
            </a:br>
            <a:endParaRPr sz="18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76" name="Google Shape;476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80550" y="-6775"/>
            <a:ext cx="11634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1123950" cy="1519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Google Shape;482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1239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8800" y="0"/>
            <a:ext cx="945188" cy="12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50"/>
          <p:cNvSpPr txBox="1"/>
          <p:nvPr/>
        </p:nvSpPr>
        <p:spPr>
          <a:xfrm>
            <a:off x="0" y="-6775"/>
            <a:ext cx="91440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r>
              <a:rPr b="1" lang="en" sz="3000">
                <a:latin typeface="Georgia"/>
                <a:ea typeface="Georgia"/>
                <a:cs typeface="Georgia"/>
                <a:sym typeface="Georgia"/>
              </a:rPr>
              <a:t>S-1 Administrative Officer</a:t>
            </a:r>
            <a:r>
              <a:rPr lang="en" sz="3000">
                <a:latin typeface="Georgia"/>
                <a:ea typeface="Georgia"/>
                <a:cs typeface="Georgia"/>
                <a:sym typeface="Georgia"/>
              </a:rPr>
              <a:t> </a:t>
            </a:r>
            <a:br>
              <a:rPr lang="en" sz="3000">
                <a:latin typeface="Georgia"/>
                <a:ea typeface="Georgia"/>
                <a:cs typeface="Georgia"/>
                <a:sym typeface="Georgia"/>
              </a:rPr>
            </a:br>
            <a:r>
              <a:rPr b="1" lang="en" sz="1800">
                <a:latin typeface="Georgia"/>
                <a:ea typeface="Georgia"/>
                <a:cs typeface="Georgia"/>
                <a:sym typeface="Georgia"/>
              </a:rPr>
              <a:t>Promotions</a:t>
            </a:r>
            <a:endParaRPr b="1" sz="18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85" name="Google Shape;485;p50"/>
          <p:cNvSpPr txBox="1"/>
          <p:nvPr/>
        </p:nvSpPr>
        <p:spPr>
          <a:xfrm>
            <a:off x="0" y="1937700"/>
            <a:ext cx="9144000" cy="32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● </a:t>
            </a: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All cadets are continuously evaluated </a:t>
            </a:r>
            <a:br>
              <a:rPr lang="en" sz="1800">
                <a:latin typeface="Georgia"/>
                <a:ea typeface="Georgia"/>
                <a:cs typeface="Georgia"/>
                <a:sym typeface="Georgia"/>
              </a:rPr>
            </a:b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○ Classroom Activity </a:t>
            </a:r>
            <a:br>
              <a:rPr lang="en" sz="1800">
                <a:latin typeface="Georgia"/>
                <a:ea typeface="Georgia"/>
                <a:cs typeface="Georgia"/>
                <a:sym typeface="Georgia"/>
              </a:rPr>
            </a:b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○ Extra Curricular Involvement </a:t>
            </a:r>
            <a:br>
              <a:rPr lang="en" sz="1800">
                <a:latin typeface="Georgia"/>
                <a:ea typeface="Georgia"/>
                <a:cs typeface="Georgia"/>
                <a:sym typeface="Georgia"/>
              </a:rPr>
            </a:b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○ Appearance (In/Out Uniform) </a:t>
            </a:r>
            <a:br>
              <a:rPr lang="en" sz="1800">
                <a:latin typeface="Georgia"/>
                <a:ea typeface="Georgia"/>
                <a:cs typeface="Georgia"/>
                <a:sym typeface="Georgia"/>
              </a:rPr>
            </a:b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○ Attitude/Conduct </a:t>
            </a:r>
            <a:br>
              <a:rPr lang="en" sz="1800">
                <a:latin typeface="Georgia"/>
                <a:ea typeface="Georgia"/>
                <a:cs typeface="Georgia"/>
                <a:sym typeface="Georgia"/>
              </a:rPr>
            </a:b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○ Initiative/Commitment </a:t>
            </a:r>
            <a:br>
              <a:rPr lang="en" sz="1800">
                <a:latin typeface="Georgia"/>
                <a:ea typeface="Georgia"/>
                <a:cs typeface="Georgia"/>
                <a:sym typeface="Georgia"/>
              </a:rPr>
            </a:b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○ Potential </a:t>
            </a:r>
            <a:br>
              <a:rPr lang="en" sz="1800">
                <a:latin typeface="Georgia"/>
                <a:ea typeface="Georgia"/>
                <a:cs typeface="Georgia"/>
                <a:sym typeface="Georgia"/>
              </a:rPr>
            </a:b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● Recommendation by Promotion Board</a:t>
            </a:r>
            <a:br>
              <a:rPr lang="en" sz="1800">
                <a:latin typeface="Georgia"/>
                <a:ea typeface="Georgia"/>
                <a:cs typeface="Georgia"/>
                <a:sym typeface="Georgia"/>
              </a:rPr>
            </a:b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● Approved by Instructors </a:t>
            </a:r>
            <a:br>
              <a:rPr lang="en" sz="1800">
                <a:latin typeface="Georgia"/>
                <a:ea typeface="Georgia"/>
                <a:cs typeface="Georgia"/>
                <a:sym typeface="Georgia"/>
              </a:rPr>
            </a:br>
            <a:endParaRPr sz="18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86" name="Google Shape;486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1123950" cy="1519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80550" y="-6775"/>
            <a:ext cx="1163450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Google Shape;492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1239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8800" y="0"/>
            <a:ext cx="945188" cy="12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51"/>
          <p:cNvSpPr txBox="1"/>
          <p:nvPr/>
        </p:nvSpPr>
        <p:spPr>
          <a:xfrm>
            <a:off x="0" y="-6775"/>
            <a:ext cx="91440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r>
              <a:rPr b="1" lang="en" sz="3000">
                <a:latin typeface="Georgia"/>
                <a:ea typeface="Georgia"/>
                <a:cs typeface="Georgia"/>
                <a:sym typeface="Georgia"/>
              </a:rPr>
              <a:t>S-1 Administrative Officer</a:t>
            </a:r>
            <a:r>
              <a:rPr lang="en" sz="3000">
                <a:latin typeface="Georgia"/>
                <a:ea typeface="Georgia"/>
                <a:cs typeface="Georgia"/>
                <a:sym typeface="Georgia"/>
              </a:rPr>
              <a:t> </a:t>
            </a:r>
            <a:br>
              <a:rPr lang="en" sz="3000">
                <a:latin typeface="Georgia"/>
                <a:ea typeface="Georgia"/>
                <a:cs typeface="Georgia"/>
                <a:sym typeface="Georgia"/>
              </a:rPr>
            </a:br>
            <a:r>
              <a:rPr b="1" lang="en" sz="1800">
                <a:latin typeface="Georgia"/>
                <a:ea typeface="Georgia"/>
                <a:cs typeface="Georgia"/>
                <a:sym typeface="Georgia"/>
              </a:rPr>
              <a:t>National Awards</a:t>
            </a:r>
            <a:endParaRPr b="1" sz="18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95" name="Google Shape;495;p51"/>
          <p:cNvSpPr txBox="1"/>
          <p:nvPr/>
        </p:nvSpPr>
        <p:spPr>
          <a:xfrm>
            <a:off x="0" y="1937700"/>
            <a:ext cx="9144000" cy="32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● </a:t>
            </a: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American Legion </a:t>
            </a:r>
            <a:br>
              <a:rPr lang="en" sz="1800">
                <a:latin typeface="Georgia"/>
                <a:ea typeface="Georgia"/>
                <a:cs typeface="Georgia"/>
                <a:sym typeface="Georgia"/>
              </a:rPr>
            </a:b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● AMVETS </a:t>
            </a:r>
            <a:br>
              <a:rPr lang="en" sz="1800">
                <a:latin typeface="Georgia"/>
                <a:ea typeface="Georgia"/>
                <a:cs typeface="Georgia"/>
                <a:sym typeface="Georgia"/>
              </a:rPr>
            </a:b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● Daughters of the American Revolution </a:t>
            </a:r>
            <a:br>
              <a:rPr lang="en" sz="1800">
                <a:latin typeface="Georgia"/>
                <a:ea typeface="Georgia"/>
                <a:cs typeface="Georgia"/>
                <a:sym typeface="Georgia"/>
              </a:rPr>
            </a:b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● Sons of the American Revolution  </a:t>
            </a:r>
            <a:br>
              <a:rPr lang="en" sz="1800">
                <a:latin typeface="Georgia"/>
                <a:ea typeface="Georgia"/>
                <a:cs typeface="Georgia"/>
                <a:sym typeface="Georgia"/>
              </a:rPr>
            </a:b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● Marine Corps  </a:t>
            </a:r>
            <a:br>
              <a:rPr lang="en" sz="1800">
                <a:latin typeface="Georgia"/>
                <a:ea typeface="Georgia"/>
                <a:cs typeface="Georgia"/>
                <a:sym typeface="Georgia"/>
              </a:rPr>
            </a:b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● Military Officers’ Association of America (MOAA) </a:t>
            </a:r>
            <a:br>
              <a:rPr lang="en" sz="1800">
                <a:latin typeface="Georgia"/>
                <a:ea typeface="Georgia"/>
                <a:cs typeface="Georgia"/>
                <a:sym typeface="Georgia"/>
              </a:rPr>
            </a:b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● Reserve Officers’ Association </a:t>
            </a:r>
            <a:br>
              <a:rPr lang="en" sz="1800">
                <a:latin typeface="Georgia"/>
                <a:ea typeface="Georgia"/>
                <a:cs typeface="Georgia"/>
                <a:sym typeface="Georgia"/>
              </a:rPr>
            </a:b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● Veterans of Foreign Wars   </a:t>
            </a:r>
            <a:br>
              <a:rPr lang="en" sz="1800">
                <a:latin typeface="Georgia"/>
                <a:ea typeface="Georgia"/>
                <a:cs typeface="Georgia"/>
                <a:sym typeface="Georgia"/>
              </a:rPr>
            </a:b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● Disabled American Veterans (DAV) </a:t>
            </a:r>
            <a:br>
              <a:rPr lang="en" sz="1800">
                <a:latin typeface="Georgia"/>
                <a:ea typeface="Georgia"/>
                <a:cs typeface="Georgia"/>
                <a:sym typeface="Georgia"/>
              </a:rPr>
            </a:br>
            <a:endParaRPr sz="18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96" name="Google Shape;496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80550" y="-6775"/>
            <a:ext cx="11634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1123950" cy="1519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0"/>
            <a:ext cx="8520600" cy="101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HCHS Strike Force Battalion</a:t>
            </a:r>
            <a:r>
              <a:rPr b="1" lang="en" sz="3000">
                <a:solidFill>
                  <a:srgbClr val="EFEFEF"/>
                </a:solidFill>
              </a:rPr>
              <a:t> </a:t>
            </a:r>
            <a:r>
              <a:rPr lang="en" sz="3000">
                <a:solidFill>
                  <a:srgbClr val="EFEFEF"/>
                </a:solidFill>
              </a:rPr>
              <a:t> </a:t>
            </a:r>
            <a:endParaRPr sz="30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1700" y="1533525"/>
            <a:ext cx="8520600" cy="33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eorgia"/>
              <a:buChar char="★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 Pledge of </a:t>
            </a: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Allegiance</a:t>
            </a: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:</a:t>
            </a:r>
            <a:endParaRPr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eorgia"/>
              <a:buChar char="○"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Cadet SFC Kaitlyn Crews </a:t>
            </a:r>
            <a:endParaRPr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eorgia"/>
              <a:buChar char="★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 JROTC Cadet Creed:</a:t>
            </a:r>
            <a:endParaRPr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eorgia"/>
              <a:buChar char="○"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Cadet 2 LT Aaron Porter</a:t>
            </a:r>
            <a:endParaRPr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23950" cy="1519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0550" y="0"/>
            <a:ext cx="11634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83275" y="2208425"/>
            <a:ext cx="2870125" cy="16072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/>
        </p:nvSpPr>
        <p:spPr>
          <a:xfrm>
            <a:off x="2742200" y="469650"/>
            <a:ext cx="3620100" cy="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Special Presentation</a:t>
            </a:r>
            <a:endParaRPr b="1"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oogle Shape;502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1239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8800" y="0"/>
            <a:ext cx="945188" cy="12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52"/>
          <p:cNvSpPr txBox="1"/>
          <p:nvPr/>
        </p:nvSpPr>
        <p:spPr>
          <a:xfrm>
            <a:off x="0" y="0"/>
            <a:ext cx="91440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r>
              <a:rPr b="1" lang="en" sz="3000">
                <a:latin typeface="Georgia"/>
                <a:ea typeface="Georgia"/>
                <a:cs typeface="Georgia"/>
                <a:sym typeface="Georgia"/>
              </a:rPr>
              <a:t>S-1 Administrative Officer</a:t>
            </a:r>
            <a:r>
              <a:rPr lang="en" sz="3000">
                <a:latin typeface="Georgia"/>
                <a:ea typeface="Georgia"/>
                <a:cs typeface="Georgia"/>
                <a:sym typeface="Georgia"/>
              </a:rPr>
              <a:t> </a:t>
            </a:r>
            <a:br>
              <a:rPr lang="en" sz="3000">
                <a:latin typeface="Georgia"/>
                <a:ea typeface="Georgia"/>
                <a:cs typeface="Georgia"/>
                <a:sym typeface="Georgia"/>
              </a:rPr>
            </a:br>
            <a:endParaRPr sz="24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05" name="Google Shape;505;p52"/>
          <p:cNvSpPr txBox="1"/>
          <p:nvPr/>
        </p:nvSpPr>
        <p:spPr>
          <a:xfrm>
            <a:off x="0" y="1937700"/>
            <a:ext cx="9144000" cy="32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Georgia"/>
                <a:ea typeface="Georgia"/>
                <a:cs typeface="Georgia"/>
                <a:sym typeface="Georgia"/>
              </a:rPr>
              <a:t>U1-C1-L5 Your Personal Appearance and Uniform </a:t>
            </a:r>
            <a:endParaRPr b="1"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● 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How it Impacted Me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○ 	“Presentation is Everything” {“How You Look Says it All”}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○ 	Importance of First Impressions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○ 	Importance of a Well Maintained Uniform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○ 	How to Incorporate Personal Appearance In and Out of JROTC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06" name="Google Shape;506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1123950" cy="1519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80550" y="-6775"/>
            <a:ext cx="1163450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Google Shape;512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1239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8800" y="0"/>
            <a:ext cx="945188" cy="12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53"/>
          <p:cNvSpPr txBox="1"/>
          <p:nvPr/>
        </p:nvSpPr>
        <p:spPr>
          <a:xfrm>
            <a:off x="0" y="0"/>
            <a:ext cx="91440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r>
              <a:rPr b="1" lang="en" sz="3000">
                <a:latin typeface="Georgia"/>
                <a:ea typeface="Georgia"/>
                <a:cs typeface="Georgia"/>
                <a:sym typeface="Georgia"/>
              </a:rPr>
              <a:t>S-2 Security Officer </a:t>
            </a:r>
            <a:br>
              <a:rPr b="1" lang="en" sz="3000">
                <a:latin typeface="Georgia"/>
                <a:ea typeface="Georgia"/>
                <a:cs typeface="Georgia"/>
                <a:sym typeface="Georgia"/>
              </a:rPr>
            </a:br>
            <a:r>
              <a:rPr b="1" lang="en" sz="1800">
                <a:latin typeface="Georgia"/>
                <a:ea typeface="Georgia"/>
                <a:cs typeface="Georgia"/>
                <a:sym typeface="Georgia"/>
              </a:rPr>
              <a:t>Cadet 2LT Victoria Bowman</a:t>
            </a: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  </a:t>
            </a:r>
            <a:br>
              <a:rPr lang="en" sz="2400">
                <a:latin typeface="Georgia"/>
                <a:ea typeface="Georgia"/>
                <a:cs typeface="Georgia"/>
                <a:sym typeface="Georgia"/>
              </a:rPr>
            </a:br>
            <a:endParaRPr sz="24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15" name="Google Shape;515;p53"/>
          <p:cNvSpPr txBox="1"/>
          <p:nvPr/>
        </p:nvSpPr>
        <p:spPr>
          <a:xfrm>
            <a:off x="0" y="1937700"/>
            <a:ext cx="9144000" cy="32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Georgia"/>
                <a:ea typeface="Georgia"/>
                <a:cs typeface="Georgia"/>
                <a:sym typeface="Georgia"/>
              </a:rPr>
              <a:t>Topics for Discussion</a:t>
            </a: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 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1800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Roles in The Battalion.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Duties of The S-2. 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Role in Continuous Improvement Plan.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A Lesson That Has Impacted Me.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16" name="Google Shape;516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80550" y="-6775"/>
            <a:ext cx="11634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1123950" cy="1519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1239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8800" y="0"/>
            <a:ext cx="945188" cy="12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54"/>
          <p:cNvSpPr txBox="1"/>
          <p:nvPr/>
        </p:nvSpPr>
        <p:spPr>
          <a:xfrm>
            <a:off x="0" y="0"/>
            <a:ext cx="91440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r>
              <a:rPr b="1" lang="en" sz="3000">
                <a:latin typeface="Georgia"/>
                <a:ea typeface="Georgia"/>
                <a:cs typeface="Georgia"/>
                <a:sym typeface="Georgia"/>
              </a:rPr>
              <a:t>S-2 Security Officer</a:t>
            </a:r>
            <a:br>
              <a:rPr b="1" lang="en" sz="3000">
                <a:latin typeface="Georgia"/>
                <a:ea typeface="Georgia"/>
                <a:cs typeface="Georgia"/>
                <a:sym typeface="Georgia"/>
              </a:rPr>
            </a:br>
            <a:br>
              <a:rPr lang="en" sz="2400">
                <a:latin typeface="Georgia"/>
                <a:ea typeface="Georgia"/>
                <a:cs typeface="Georgia"/>
                <a:sym typeface="Georgia"/>
              </a:rPr>
            </a:br>
            <a:endParaRPr sz="24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25" name="Google Shape;525;p54"/>
          <p:cNvSpPr txBox="1"/>
          <p:nvPr/>
        </p:nvSpPr>
        <p:spPr>
          <a:xfrm>
            <a:off x="34650" y="1657750"/>
            <a:ext cx="9144000" cy="3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Georgia"/>
                <a:ea typeface="Georgia"/>
                <a:cs typeface="Georgia"/>
                <a:sym typeface="Georgia"/>
              </a:rPr>
              <a:t>Role in Strike Force Battalion:</a:t>
            </a: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 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2400">
                <a:latin typeface="Georgia"/>
                <a:ea typeface="Georgia"/>
                <a:cs typeface="Georgia"/>
                <a:sym typeface="Georgia"/>
              </a:rPr>
            </a:b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● 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Security of the Arms Room.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Making Sure That All Rifles are Secured Behind Two Locks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Making Sure All Rifles Are Accounted For by Performing a Daily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    Physical Check of The Arms Room.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Conducting a Monthly Inventory Which Requires The Signature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    of Myself, SAI, and/or the AI.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26" name="Google Shape;526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1123950" cy="1519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80550" y="-6775"/>
            <a:ext cx="1163450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Google Shape;532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1239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8800" y="0"/>
            <a:ext cx="945188" cy="12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55"/>
          <p:cNvSpPr txBox="1"/>
          <p:nvPr/>
        </p:nvSpPr>
        <p:spPr>
          <a:xfrm>
            <a:off x="0" y="0"/>
            <a:ext cx="91440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r>
              <a:rPr b="1" lang="en" sz="3000">
                <a:latin typeface="Georgia"/>
                <a:ea typeface="Georgia"/>
                <a:cs typeface="Georgia"/>
                <a:sym typeface="Georgia"/>
              </a:rPr>
              <a:t>S-2 Security Officer</a:t>
            </a:r>
            <a:br>
              <a:rPr b="1" lang="en" sz="3000">
                <a:latin typeface="Georgia"/>
                <a:ea typeface="Georgia"/>
                <a:cs typeface="Georgia"/>
                <a:sym typeface="Georgia"/>
              </a:rPr>
            </a:br>
            <a:br>
              <a:rPr lang="en" sz="2400"/>
            </a:br>
            <a:endParaRPr sz="2400"/>
          </a:p>
        </p:txBody>
      </p:sp>
      <p:sp>
        <p:nvSpPr>
          <p:cNvPr id="535" name="Google Shape;535;p55"/>
          <p:cNvSpPr txBox="1"/>
          <p:nvPr/>
        </p:nvSpPr>
        <p:spPr>
          <a:xfrm>
            <a:off x="0" y="1519975"/>
            <a:ext cx="8962200" cy="37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Georgia"/>
                <a:ea typeface="Georgia"/>
                <a:cs typeface="Georgia"/>
                <a:sym typeface="Georgia"/>
              </a:rPr>
              <a:t>Supply Numbers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Rifles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19 Telescopes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○ 6 Tripods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62-1903 Drill Rifles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4 Laptop Computers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○ 43 Crosman Model CH2009 Air Rifles 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Containers of pellets that are stored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 ● 4 Digital Cameras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○ 1 Camcorder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Sensitive Equipment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6 Television sets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br>
              <a:rPr lang="en"/>
            </a:br>
            <a:endParaRPr/>
          </a:p>
        </p:txBody>
      </p:sp>
      <p:pic>
        <p:nvPicPr>
          <p:cNvPr id="536" name="Google Shape;536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80550" y="-6775"/>
            <a:ext cx="11634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1123950" cy="1519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Google Shape;542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1239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8800" y="0"/>
            <a:ext cx="945188" cy="12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56"/>
          <p:cNvSpPr txBox="1"/>
          <p:nvPr/>
        </p:nvSpPr>
        <p:spPr>
          <a:xfrm>
            <a:off x="0" y="0"/>
            <a:ext cx="91440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r>
              <a:rPr b="1" lang="en" sz="3000">
                <a:latin typeface="Georgia"/>
                <a:ea typeface="Georgia"/>
                <a:cs typeface="Georgia"/>
                <a:sym typeface="Georgia"/>
              </a:rPr>
              <a:t>S-2 Security Officer</a:t>
            </a:r>
            <a:br>
              <a:rPr b="1" lang="en" sz="3000">
                <a:latin typeface="Georgia"/>
                <a:ea typeface="Georgia"/>
                <a:cs typeface="Georgia"/>
                <a:sym typeface="Georgia"/>
              </a:rPr>
            </a:br>
            <a:br>
              <a:rPr lang="en" sz="2400">
                <a:latin typeface="Georgia"/>
                <a:ea typeface="Georgia"/>
                <a:cs typeface="Georgia"/>
                <a:sym typeface="Georgia"/>
              </a:rPr>
            </a:br>
            <a:endParaRPr sz="24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45" name="Google Shape;545;p56"/>
          <p:cNvSpPr txBox="1"/>
          <p:nvPr/>
        </p:nvSpPr>
        <p:spPr>
          <a:xfrm>
            <a:off x="34650" y="1937700"/>
            <a:ext cx="8962200" cy="32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Georgia"/>
                <a:ea typeface="Georgia"/>
                <a:cs typeface="Georgia"/>
                <a:sym typeface="Georgia"/>
              </a:rPr>
              <a:t>Role in Continuous Improvement Plan:</a:t>
            </a: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 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1800">
                <a:latin typeface="Georgia"/>
                <a:ea typeface="Georgia"/>
                <a:cs typeface="Georgia"/>
                <a:sym typeface="Georgia"/>
              </a:rPr>
            </a:b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● 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Participate in every JROTC event possible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Provide an Opportunity for Other Cadets to Accept the Role of Leading by Example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Display Proper Bearing at all Times/Customs &amp; Courtesies.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Lesson Which Help Us Achieve Our Goal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U3-C1-L2 Winning Colors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○ Helping Cadets to Know and Appreciate Diversity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br>
              <a:rPr lang="en"/>
            </a:br>
            <a:endParaRPr/>
          </a:p>
        </p:txBody>
      </p:sp>
      <p:pic>
        <p:nvPicPr>
          <p:cNvPr id="546" name="Google Shape;546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1123950" cy="1519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80550" y="-6775"/>
            <a:ext cx="1163450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" name="Google Shape;552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1239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8800" y="0"/>
            <a:ext cx="945188" cy="12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57"/>
          <p:cNvSpPr txBox="1"/>
          <p:nvPr/>
        </p:nvSpPr>
        <p:spPr>
          <a:xfrm>
            <a:off x="0" y="0"/>
            <a:ext cx="91440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r>
              <a:rPr b="1" lang="en" sz="3000">
                <a:latin typeface="Georgia"/>
                <a:ea typeface="Georgia"/>
                <a:cs typeface="Georgia"/>
                <a:sym typeface="Georgia"/>
              </a:rPr>
              <a:t>S-2 Security Officer</a:t>
            </a:r>
            <a:br>
              <a:rPr b="1" lang="en" sz="3000">
                <a:latin typeface="Georgia"/>
                <a:ea typeface="Georgia"/>
                <a:cs typeface="Georgia"/>
                <a:sym typeface="Georgia"/>
              </a:rPr>
            </a:br>
            <a:br>
              <a:rPr lang="en" sz="2400">
                <a:latin typeface="Georgia"/>
                <a:ea typeface="Georgia"/>
                <a:cs typeface="Georgia"/>
                <a:sym typeface="Georgia"/>
              </a:rPr>
            </a:br>
            <a:endParaRPr sz="24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55" name="Google Shape;555;p57"/>
          <p:cNvSpPr txBox="1"/>
          <p:nvPr/>
        </p:nvSpPr>
        <p:spPr>
          <a:xfrm>
            <a:off x="34650" y="1937700"/>
            <a:ext cx="8962200" cy="32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Georgia"/>
                <a:ea typeface="Georgia"/>
                <a:cs typeface="Georgia"/>
                <a:sym typeface="Georgia"/>
              </a:rPr>
              <a:t>Role in Continuous Improvement Plan:</a:t>
            </a:r>
            <a:endParaRPr b="1"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 </a:t>
            </a:r>
            <a:br>
              <a:rPr lang="en" sz="1800">
                <a:latin typeface="Georgia"/>
                <a:ea typeface="Georgia"/>
                <a:cs typeface="Georgia"/>
                <a:sym typeface="Georgia"/>
              </a:rPr>
            </a:b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● 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Participate in As Many JROTC Events As Possible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Always Set/Maintain the Standard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Share the JROTC Story for events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Lesson Which Help Us Achieve Our Goal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U3-C1-L2 Winning Colors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○ Help Cadets Value/Appreciate Diversity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56" name="Google Shape;556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80550" y="-6775"/>
            <a:ext cx="11634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1123950" cy="1519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" name="Google Shape;562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1239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8800" y="0"/>
            <a:ext cx="945188" cy="12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58"/>
          <p:cNvSpPr txBox="1"/>
          <p:nvPr/>
        </p:nvSpPr>
        <p:spPr>
          <a:xfrm>
            <a:off x="0" y="0"/>
            <a:ext cx="91440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r>
              <a:rPr b="1" lang="en"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S-2 Security Officer</a:t>
            </a:r>
            <a:br>
              <a:rPr b="1" lang="en"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endParaRPr sz="1800"/>
          </a:p>
        </p:txBody>
      </p:sp>
      <p:sp>
        <p:nvSpPr>
          <p:cNvPr id="565" name="Google Shape;565;p58"/>
          <p:cNvSpPr txBox="1"/>
          <p:nvPr/>
        </p:nvSpPr>
        <p:spPr>
          <a:xfrm>
            <a:off x="34650" y="1937700"/>
            <a:ext cx="8962200" cy="32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Georgia"/>
                <a:ea typeface="Georgia"/>
                <a:cs typeface="Georgia"/>
                <a:sym typeface="Georgia"/>
              </a:rPr>
              <a:t>A Lesson Which Inspired Me:</a:t>
            </a:r>
            <a:endParaRPr b="1"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 </a:t>
            </a:r>
            <a:br>
              <a:rPr lang="en" sz="1800">
                <a:latin typeface="Georgia"/>
                <a:ea typeface="Georgia"/>
                <a:cs typeface="Georgia"/>
                <a:sym typeface="Georgia"/>
              </a:rPr>
            </a:b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● 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U3-C1-L12- Your Financial Plan Where It All Begins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○ Responsibility for one actions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○ Planning ahead for events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○ Allows you to mature as a cadet</a:t>
            </a:r>
            <a:br>
              <a:rPr lang="en"/>
            </a:br>
            <a:br>
              <a:rPr lang="en"/>
            </a:br>
            <a:endParaRPr/>
          </a:p>
        </p:txBody>
      </p:sp>
      <p:pic>
        <p:nvPicPr>
          <p:cNvPr id="566" name="Google Shape;566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1123950" cy="1519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80550" y="-6775"/>
            <a:ext cx="1163450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" name="Google Shape;572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1239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8800" y="0"/>
            <a:ext cx="945188" cy="12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59"/>
          <p:cNvSpPr txBox="1"/>
          <p:nvPr/>
        </p:nvSpPr>
        <p:spPr>
          <a:xfrm>
            <a:off x="0" y="0"/>
            <a:ext cx="91440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r>
              <a:rPr b="1" lang="en" sz="3000">
                <a:latin typeface="Georgia"/>
                <a:ea typeface="Georgia"/>
                <a:cs typeface="Georgia"/>
                <a:sym typeface="Georgia"/>
              </a:rPr>
              <a:t>S-3 Operations Officer</a:t>
            </a:r>
            <a:br>
              <a:rPr b="1" lang="en" sz="3000">
                <a:latin typeface="Georgia"/>
                <a:ea typeface="Georgia"/>
                <a:cs typeface="Georgia"/>
                <a:sym typeface="Georgia"/>
              </a:rPr>
            </a:br>
            <a:r>
              <a:rPr b="1" lang="en" sz="1800">
                <a:latin typeface="Georgia"/>
                <a:ea typeface="Georgia"/>
                <a:cs typeface="Georgia"/>
                <a:sym typeface="Georgia"/>
              </a:rPr>
              <a:t>Cadet 2LT Isabell Byrd</a:t>
            </a:r>
            <a:br>
              <a:rPr b="1" lang="en" sz="3000">
                <a:latin typeface="Georgia"/>
                <a:ea typeface="Georgia"/>
                <a:cs typeface="Georgia"/>
                <a:sym typeface="Georgia"/>
              </a:rPr>
            </a:br>
            <a:endParaRPr b="1" sz="3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75" name="Google Shape;575;p59"/>
          <p:cNvSpPr txBox="1"/>
          <p:nvPr/>
        </p:nvSpPr>
        <p:spPr>
          <a:xfrm>
            <a:off x="34650" y="1937700"/>
            <a:ext cx="8962200" cy="32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r>
              <a:rPr b="1" lang="en" sz="1800"/>
              <a:t>T</a:t>
            </a:r>
            <a:r>
              <a:rPr b="1" lang="en" sz="1800">
                <a:latin typeface="Georgia"/>
                <a:ea typeface="Georgia"/>
                <a:cs typeface="Georgia"/>
                <a:sym typeface="Georgia"/>
              </a:rPr>
              <a:t>opic for Discussion</a:t>
            </a:r>
            <a:endParaRPr b="1"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 </a:t>
            </a:r>
            <a:br>
              <a:rPr lang="en" sz="1800">
                <a:latin typeface="Georgia"/>
                <a:ea typeface="Georgia"/>
                <a:cs typeface="Georgia"/>
                <a:sym typeface="Georgia"/>
              </a:rPr>
            </a:b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● 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Role in the  Strike Force Battalion.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Role in Continuous Improvement Plan.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Duties of S3 Officer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JROTC Events Schedule.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How JROTC has impacted me.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br>
              <a:rPr lang="en" sz="1800">
                <a:latin typeface="Georgia"/>
                <a:ea typeface="Georgia"/>
                <a:cs typeface="Georgia"/>
                <a:sym typeface="Georgia"/>
              </a:rPr>
            </a:br>
            <a:endParaRPr sz="18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76" name="Google Shape;576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80550" y="-6775"/>
            <a:ext cx="11634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1123950" cy="1519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" name="Google Shape;582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1239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8800" y="0"/>
            <a:ext cx="945188" cy="12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60"/>
          <p:cNvSpPr txBox="1"/>
          <p:nvPr/>
        </p:nvSpPr>
        <p:spPr>
          <a:xfrm>
            <a:off x="0" y="0"/>
            <a:ext cx="91440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r>
              <a:rPr b="1" lang="en" sz="3000">
                <a:latin typeface="Georgia"/>
                <a:ea typeface="Georgia"/>
                <a:cs typeface="Georgia"/>
                <a:sym typeface="Georgia"/>
              </a:rPr>
              <a:t>S-3 Operations Officer</a:t>
            </a:r>
            <a:br>
              <a:rPr b="1" lang="en" sz="3000">
                <a:latin typeface="Georgia"/>
                <a:ea typeface="Georgia"/>
                <a:cs typeface="Georgia"/>
                <a:sym typeface="Georgia"/>
              </a:rPr>
            </a:br>
            <a:br>
              <a:rPr lang="en" sz="2400">
                <a:latin typeface="Georgia"/>
                <a:ea typeface="Georgia"/>
                <a:cs typeface="Georgia"/>
                <a:sym typeface="Georgia"/>
              </a:rPr>
            </a:br>
            <a:endParaRPr sz="24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85" name="Google Shape;585;p60"/>
          <p:cNvSpPr txBox="1"/>
          <p:nvPr/>
        </p:nvSpPr>
        <p:spPr>
          <a:xfrm>
            <a:off x="34650" y="1937700"/>
            <a:ext cx="8962200" cy="32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Georgia"/>
                <a:ea typeface="Georgia"/>
                <a:cs typeface="Georgia"/>
                <a:sym typeface="Georgia"/>
              </a:rPr>
              <a:t>Role in Strike Force Battalion:</a:t>
            </a:r>
            <a:endParaRPr b="1"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 </a:t>
            </a:r>
            <a:br>
              <a:rPr lang="en" sz="1800">
                <a:latin typeface="Georgia"/>
                <a:ea typeface="Georgia"/>
                <a:cs typeface="Georgia"/>
                <a:sym typeface="Georgia"/>
              </a:rPr>
            </a:b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● 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Forecast Upcoming Events for Month, Quarter, Semester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Receive Guidance from AI and SAI on Upcoming Events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Assist in planning events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Ensure that adequate number of cadets are assigned to each event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Work with fellow staff members to ensure that slides are completed as needed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Provide duties of Strike Force  Battalion S-3 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86" name="Google Shape;586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1163450" cy="1573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80550" y="-6775"/>
            <a:ext cx="1163450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2" name="Google Shape;592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1239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8800" y="0"/>
            <a:ext cx="945188" cy="12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Google Shape;594;p61"/>
          <p:cNvSpPr txBox="1"/>
          <p:nvPr/>
        </p:nvSpPr>
        <p:spPr>
          <a:xfrm>
            <a:off x="0" y="0"/>
            <a:ext cx="91440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r>
              <a:rPr b="1" lang="en"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S-3 Operations Officer</a:t>
            </a:r>
            <a:br>
              <a:rPr b="1" lang="en"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endParaRPr sz="2400"/>
          </a:p>
        </p:txBody>
      </p:sp>
      <p:sp>
        <p:nvSpPr>
          <p:cNvPr id="595" name="Google Shape;595;p61"/>
          <p:cNvSpPr txBox="1"/>
          <p:nvPr/>
        </p:nvSpPr>
        <p:spPr>
          <a:xfrm>
            <a:off x="34650" y="1937700"/>
            <a:ext cx="8962200" cy="32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Georgia"/>
                <a:ea typeface="Georgia"/>
                <a:cs typeface="Georgia"/>
                <a:sym typeface="Georgia"/>
              </a:rPr>
              <a:t>●Role In Continuous Improvement Plan:</a:t>
            </a:r>
            <a:endParaRPr b="1"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FEFE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Ensure JROTC events are posted in a timely manner for max participation.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Be a great leader by participating in as many events as possible.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Provide encouragement and be a positive role model for other cadets junior cadets in the program.</a:t>
            </a:r>
            <a:br>
              <a:rPr lang="en"/>
            </a:br>
            <a:endParaRPr/>
          </a:p>
        </p:txBody>
      </p:sp>
      <p:pic>
        <p:nvPicPr>
          <p:cNvPr id="596" name="Google Shape;596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80550" y="-6775"/>
            <a:ext cx="11634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1123950" cy="1519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1123950" y="6775"/>
            <a:ext cx="6856500" cy="113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Georgia"/>
                <a:ea typeface="Georgia"/>
                <a:cs typeface="Georgia"/>
                <a:sym typeface="Georgia"/>
              </a:rPr>
              <a:t>Goal of the Strike Force Battalion:</a:t>
            </a:r>
            <a:endParaRPr b="1" sz="30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775"/>
            <a:ext cx="1123950" cy="1519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0550" y="0"/>
            <a:ext cx="1163450" cy="153352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 txBox="1"/>
          <p:nvPr/>
        </p:nvSpPr>
        <p:spPr>
          <a:xfrm>
            <a:off x="377375" y="1533525"/>
            <a:ext cx="8428200" cy="31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Create an </a:t>
            </a: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environment</a:t>
            </a: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 that is conducive to learning. Assist cadets to become better citizens through the use of </a:t>
            </a: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curriculum</a:t>
            </a: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 manager led teaching strategies. These strategies, simply stated, make learning fun. Cadets learn from each other by becoming active stakeholders/participants. Importance is placed on accountability for one’s actions.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2" name="Google Shape;602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1239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8800" y="0"/>
            <a:ext cx="945188" cy="12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62"/>
          <p:cNvSpPr txBox="1"/>
          <p:nvPr/>
        </p:nvSpPr>
        <p:spPr>
          <a:xfrm>
            <a:off x="0" y="0"/>
            <a:ext cx="91440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b="1" lang="en"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S-3 Operations Officer</a:t>
            </a:r>
            <a:br>
              <a:rPr b="1" lang="en"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endParaRPr sz="24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05" name="Google Shape;605;p62"/>
          <p:cNvSpPr txBox="1"/>
          <p:nvPr/>
        </p:nvSpPr>
        <p:spPr>
          <a:xfrm>
            <a:off x="34650" y="1937700"/>
            <a:ext cx="8962200" cy="32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Georgia"/>
                <a:ea typeface="Georgia"/>
                <a:cs typeface="Georgia"/>
                <a:sym typeface="Georgia"/>
              </a:rPr>
              <a:t>S-3 Duties </a:t>
            </a:r>
            <a:endParaRPr b="1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● 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Keep Battalion Commander and SAI/AI Informed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Weekly Training Schedule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○ Week At A Glance (WAG)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○ Secure Training Areas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JROTC Events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School Events </a:t>
            </a:r>
            <a:br>
              <a:rPr lang="en"/>
            </a:br>
            <a:endParaRPr/>
          </a:p>
        </p:txBody>
      </p:sp>
      <p:pic>
        <p:nvPicPr>
          <p:cNvPr id="606" name="Google Shape;606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1123950" cy="1519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80550" y="-6775"/>
            <a:ext cx="1163450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2" name="Google Shape;612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1239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8800" y="0"/>
            <a:ext cx="945188" cy="12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63"/>
          <p:cNvSpPr txBox="1"/>
          <p:nvPr/>
        </p:nvSpPr>
        <p:spPr>
          <a:xfrm>
            <a:off x="0" y="-6775"/>
            <a:ext cx="91440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b="1" lang="en"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S-3 Operations Officer</a:t>
            </a:r>
            <a:br>
              <a:rPr b="1" lang="en"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endParaRPr sz="24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15" name="Google Shape;615;p63"/>
          <p:cNvSpPr txBox="1"/>
          <p:nvPr/>
        </p:nvSpPr>
        <p:spPr>
          <a:xfrm>
            <a:off x="34650" y="2468725"/>
            <a:ext cx="8962200" cy="26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● 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JROTC Unit Management System (JUMS)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Input data of completed events/cadets who perform those duties into JUMS: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○ PT Scores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■ Cadet Challenge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○ Color Guards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■ Basketball games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■ Football games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○ Band Competition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○ Saber Detail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16" name="Google Shape;616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80550" y="-6775"/>
            <a:ext cx="11634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1123950" cy="1519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" name="Google Shape;622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1239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8800" y="0"/>
            <a:ext cx="945188" cy="12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64"/>
          <p:cNvSpPr txBox="1"/>
          <p:nvPr/>
        </p:nvSpPr>
        <p:spPr>
          <a:xfrm>
            <a:off x="0" y="0"/>
            <a:ext cx="91440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S-3 Operations Officer</a:t>
            </a:r>
            <a:br>
              <a:rPr b="1" lang="en"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br>
              <a:rPr lang="en" sz="3000">
                <a:latin typeface="Georgia"/>
                <a:ea typeface="Georgia"/>
                <a:cs typeface="Georgia"/>
                <a:sym typeface="Georgia"/>
              </a:rPr>
            </a:br>
            <a:endParaRPr sz="3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25" name="Google Shape;625;p64"/>
          <p:cNvSpPr txBox="1"/>
          <p:nvPr/>
        </p:nvSpPr>
        <p:spPr>
          <a:xfrm>
            <a:off x="34650" y="1937700"/>
            <a:ext cx="8962200" cy="32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Georgia"/>
                <a:ea typeface="Georgia"/>
                <a:cs typeface="Georgia"/>
                <a:sym typeface="Georgia"/>
              </a:rPr>
              <a:t>● Completed Events </a:t>
            </a:r>
            <a:endParaRPr b="1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○ Raider Meet at Adairsville High School, Adairsville, GA (8 September 2018)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○ Raider Meet at Campbell High School, Smyrna, GA (15 September 2018)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○ Raider Meet at North Paulding High School, Dallas, GA (22 September 2018)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○ Raider Meet at Osborne High School, Marietta, GA (6 October 2018)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○ Raider Meet at Hiram High School, Hiram, GA (20 October 2018)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○ Guidance Educational Opportunity Day (JROTC Provide Ushers) (12 September 2018)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○ Color Guard Lexington High School Home Football Game (14 September 2018)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○ Drill Team/Marksmanship Match at Pelion High School (25 September 2018)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○ 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○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26" name="Google Shape;626;p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1123950" cy="1519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80550" y="-6775"/>
            <a:ext cx="1163450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" name="Google Shape;632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1239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8800" y="0"/>
            <a:ext cx="945188" cy="12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65"/>
          <p:cNvSpPr txBox="1"/>
          <p:nvPr/>
        </p:nvSpPr>
        <p:spPr>
          <a:xfrm>
            <a:off x="0" y="0"/>
            <a:ext cx="91440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b="1" lang="en"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S-3 Operations Officer</a:t>
            </a:r>
            <a:br>
              <a:rPr b="1" lang="en"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br>
              <a:rPr lang="en" sz="2400">
                <a:latin typeface="Georgia"/>
                <a:ea typeface="Georgia"/>
                <a:cs typeface="Georgia"/>
                <a:sym typeface="Georgia"/>
              </a:rPr>
            </a:br>
            <a:endParaRPr sz="24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35" name="Google Shape;635;p65"/>
          <p:cNvSpPr txBox="1"/>
          <p:nvPr/>
        </p:nvSpPr>
        <p:spPr>
          <a:xfrm>
            <a:off x="34650" y="1937700"/>
            <a:ext cx="8962200" cy="32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● Pending Events - TBD</a:t>
            </a:r>
            <a:br>
              <a:rPr lang="en" sz="1800">
                <a:latin typeface="Georgia"/>
                <a:ea typeface="Georgia"/>
                <a:cs typeface="Georgia"/>
                <a:sym typeface="Georgia"/>
              </a:rPr>
            </a:b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○ Color Guard BLHS Spring Athletic Banquet</a:t>
            </a:r>
            <a:br>
              <a:rPr lang="en" sz="1800">
                <a:latin typeface="Georgia"/>
                <a:ea typeface="Georgia"/>
                <a:cs typeface="Georgia"/>
                <a:sym typeface="Georgia"/>
              </a:rPr>
            </a:b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○ JROTC Cadet Attend Career Day at Haralson Middle School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    Food Bank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    Baseball Game Color Guard (26 March 19)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    Fort Benning Ga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36" name="Google Shape;636;p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1123950" cy="1519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6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80550" y="-6775"/>
            <a:ext cx="1163450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" name="Google Shape;642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1239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8800" y="0"/>
            <a:ext cx="945188" cy="12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Google Shape;644;p66"/>
          <p:cNvSpPr txBox="1"/>
          <p:nvPr/>
        </p:nvSpPr>
        <p:spPr>
          <a:xfrm>
            <a:off x="0" y="0"/>
            <a:ext cx="91440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lang="en"/>
            </a:br>
            <a:r>
              <a:rPr b="1" lang="en"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S-3 Operations Officer</a:t>
            </a:r>
            <a:br>
              <a:rPr b="1" lang="en"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1" lang="en" sz="1800">
                <a:latin typeface="Georgia"/>
                <a:ea typeface="Georgia"/>
                <a:cs typeface="Georgia"/>
                <a:sym typeface="Georgia"/>
              </a:rPr>
              <a:t>How JROTC has Impacted Me</a:t>
            </a:r>
            <a:endParaRPr b="1" sz="18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45" name="Google Shape;645;p66"/>
          <p:cNvSpPr txBox="1"/>
          <p:nvPr/>
        </p:nvSpPr>
        <p:spPr>
          <a:xfrm>
            <a:off x="0" y="1573225"/>
            <a:ext cx="8962200" cy="31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en"/>
            </a:br>
            <a:r>
              <a:rPr b="1" lang="en">
                <a:latin typeface="Georgia"/>
                <a:ea typeface="Georgia"/>
                <a:cs typeface="Georgia"/>
                <a:sym typeface="Georgia"/>
              </a:rPr>
              <a:t>● Class: U3-C11-L2: NEFE-Your Financial Plan: Where It All Begins</a:t>
            </a:r>
            <a:endParaRPr b="1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○ Responsibility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○ Put more thought into spending money (Planning)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○ Money Management ROTC has Impacted Me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b="1" lang="en">
                <a:latin typeface="Georgia"/>
                <a:ea typeface="Georgia"/>
                <a:cs typeface="Georgia"/>
                <a:sym typeface="Georgia"/>
              </a:rPr>
              <a:t>● Class: U3-C11-L2: NEFE-Your Financial Plan: Where It All Begins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○ Responsibility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○ Put more thought into spending money (Planning)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○ Money Management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46" name="Google Shape;646;p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80550" y="-6775"/>
            <a:ext cx="11634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1123950" cy="1519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2" name="Google Shape;652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1239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8800" y="0"/>
            <a:ext cx="945188" cy="12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p67"/>
          <p:cNvSpPr txBox="1"/>
          <p:nvPr/>
        </p:nvSpPr>
        <p:spPr>
          <a:xfrm>
            <a:off x="0" y="0"/>
            <a:ext cx="91440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b="1" lang="en" sz="3000">
                <a:latin typeface="Georgia"/>
                <a:ea typeface="Georgia"/>
                <a:cs typeface="Georgia"/>
                <a:sym typeface="Georgia"/>
              </a:rPr>
              <a:t>S-4 Supply</a:t>
            </a:r>
            <a:r>
              <a:rPr b="1" lang="en" sz="3000">
                <a:latin typeface="Georgia"/>
                <a:ea typeface="Georgia"/>
                <a:cs typeface="Georgia"/>
                <a:sym typeface="Georgia"/>
              </a:rPr>
              <a:t> Officer</a:t>
            </a:r>
            <a:br>
              <a:rPr lang="en" sz="3000">
                <a:latin typeface="Georgia"/>
                <a:ea typeface="Georgia"/>
                <a:cs typeface="Georgia"/>
                <a:sym typeface="Georgia"/>
              </a:rPr>
            </a:br>
            <a:endParaRPr sz="24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55" name="Google Shape;655;p67"/>
          <p:cNvSpPr txBox="1"/>
          <p:nvPr/>
        </p:nvSpPr>
        <p:spPr>
          <a:xfrm>
            <a:off x="0" y="1878675"/>
            <a:ext cx="8962200" cy="32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Georgia"/>
                <a:ea typeface="Georgia"/>
                <a:cs typeface="Georgia"/>
                <a:sym typeface="Georgia"/>
              </a:rPr>
              <a:t>Topic for Discussion</a:t>
            </a:r>
            <a:endParaRPr b="1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</a:t>
            </a: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Role in the Battalion Battalion.</a:t>
            </a:r>
            <a:br>
              <a:rPr lang="en" sz="1800">
                <a:latin typeface="Georgia"/>
                <a:ea typeface="Georgia"/>
                <a:cs typeface="Georgia"/>
                <a:sym typeface="Georgia"/>
              </a:rPr>
            </a:b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● Duties of the S-4/Uniforms</a:t>
            </a:r>
            <a:br>
              <a:rPr lang="en" sz="1800">
                <a:latin typeface="Georgia"/>
                <a:ea typeface="Georgia"/>
                <a:cs typeface="Georgia"/>
                <a:sym typeface="Georgia"/>
              </a:rPr>
            </a:b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● Supply Numbers/Inventory.</a:t>
            </a:r>
            <a:br>
              <a:rPr lang="en" sz="1800">
                <a:latin typeface="Georgia"/>
                <a:ea typeface="Georgia"/>
                <a:cs typeface="Georgia"/>
                <a:sym typeface="Georgia"/>
              </a:rPr>
            </a:b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● Role in Continuous Improvement Plan.</a:t>
            </a:r>
            <a:br>
              <a:rPr lang="en" sz="1800">
                <a:latin typeface="Georgia"/>
                <a:ea typeface="Georgia"/>
                <a:cs typeface="Georgia"/>
                <a:sym typeface="Georgia"/>
              </a:rPr>
            </a:b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● Lesson which has impacted me.: Where It All Begins</a:t>
            </a:r>
            <a:br>
              <a:rPr lang="en" sz="1800">
                <a:latin typeface="Georgia"/>
                <a:ea typeface="Georgia"/>
                <a:cs typeface="Georgia"/>
                <a:sym typeface="Georgia"/>
              </a:rPr>
            </a:b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○ Responsibility</a:t>
            </a:r>
            <a:br>
              <a:rPr lang="en" sz="1800">
                <a:latin typeface="Georgia"/>
                <a:ea typeface="Georgia"/>
                <a:cs typeface="Georgia"/>
                <a:sym typeface="Georgia"/>
              </a:rPr>
            </a:b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○ Put more thought into spending money (Planning)</a:t>
            </a:r>
            <a:br>
              <a:rPr lang="en" sz="1800">
                <a:latin typeface="Georgia"/>
                <a:ea typeface="Georgia"/>
                <a:cs typeface="Georgia"/>
                <a:sym typeface="Georgia"/>
              </a:rPr>
            </a:b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○ Money Management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56" name="Google Shape;656;p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1123950" cy="1519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80550" y="-6775"/>
            <a:ext cx="1163450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" name="Google Shape;662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1239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8800" y="0"/>
            <a:ext cx="945188" cy="12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68"/>
          <p:cNvSpPr txBox="1"/>
          <p:nvPr/>
        </p:nvSpPr>
        <p:spPr>
          <a:xfrm>
            <a:off x="0" y="0"/>
            <a:ext cx="91440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r>
              <a:rPr b="1" lang="en" sz="3000">
                <a:latin typeface="Georgia"/>
                <a:ea typeface="Georgia"/>
                <a:cs typeface="Georgia"/>
                <a:sym typeface="Georgia"/>
              </a:rPr>
              <a:t>S-4 Supply Officer</a:t>
            </a:r>
            <a:br>
              <a:rPr b="1" lang="en" sz="3000">
                <a:latin typeface="Georgia"/>
                <a:ea typeface="Georgia"/>
                <a:cs typeface="Georgia"/>
                <a:sym typeface="Georgia"/>
              </a:rPr>
            </a:br>
            <a:endParaRPr sz="2400"/>
          </a:p>
        </p:txBody>
      </p:sp>
      <p:sp>
        <p:nvSpPr>
          <p:cNvPr id="665" name="Google Shape;665;p68"/>
          <p:cNvSpPr txBox="1"/>
          <p:nvPr/>
        </p:nvSpPr>
        <p:spPr>
          <a:xfrm>
            <a:off x="0" y="1878675"/>
            <a:ext cx="8962200" cy="32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Georgia"/>
                <a:ea typeface="Georgia"/>
                <a:cs typeface="Georgia"/>
                <a:sym typeface="Georgia"/>
              </a:rPr>
              <a:t>Role in Strike Force Battalion</a:t>
            </a:r>
            <a:endParaRPr b="1"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1800">
                <a:latin typeface="Georgia"/>
                <a:ea typeface="Georgia"/>
                <a:cs typeface="Georgia"/>
                <a:sym typeface="Georgia"/>
              </a:rPr>
            </a:b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● 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Primary Staff Officer responsible for coordinating logistics integration of supply and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maintenance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Receives, distributes and control supplies and equipment for training purposes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Conducts inventories and maintains a continuous working knowledge of on-hand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supplies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Provide all type of uniforms and accessories for cadets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66" name="Google Shape;666;p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80550" y="-6775"/>
            <a:ext cx="11634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Google Shape;667;p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1123950" cy="1519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2" name="Google Shape;672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1239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8800" y="0"/>
            <a:ext cx="945188" cy="12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674" name="Google Shape;674;p69"/>
          <p:cNvSpPr txBox="1"/>
          <p:nvPr/>
        </p:nvSpPr>
        <p:spPr>
          <a:xfrm>
            <a:off x="0" y="0"/>
            <a:ext cx="9144000" cy="15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r>
              <a:rPr b="1" lang="en"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S-4 Supply Officer</a:t>
            </a:r>
            <a:br>
              <a:rPr b="1" lang="en"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endParaRPr sz="24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75" name="Google Shape;675;p69"/>
          <p:cNvSpPr txBox="1"/>
          <p:nvPr/>
        </p:nvSpPr>
        <p:spPr>
          <a:xfrm>
            <a:off x="0" y="1617625"/>
            <a:ext cx="8962200" cy="35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● </a:t>
            </a:r>
            <a:r>
              <a:rPr b="1" lang="en">
                <a:latin typeface="Georgia"/>
                <a:ea typeface="Georgia"/>
                <a:cs typeface="Georgia"/>
                <a:sym typeface="Georgia"/>
              </a:rPr>
              <a:t>Issue Uniforms</a:t>
            </a:r>
            <a:endParaRPr b="1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○ Takes approximately  5-7 days for new cadets and 1 day for returning cadets to receive initial uniform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Georgia"/>
                <a:ea typeface="Georgia"/>
                <a:cs typeface="Georgia"/>
                <a:sym typeface="Georgia"/>
              </a:rPr>
              <a:t>● Uniform Issue Consists of:</a:t>
            </a:r>
            <a:endParaRPr b="1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○ White undershirts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○ Short sleeve gray shirts Male/Female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○ ASU Coats Male/Female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○ ASU Trousers Male/Female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○ Black Dress Socks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○ Black Dress shoes Male/Female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○ Black Neck Tab- Females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○ Black Necktie- Males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○ Belt Buckle- Male/Female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○ Black Belt - Male/Female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○ Gray Beret - Male/Female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76" name="Google Shape;676;p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1123950" cy="1519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6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80550" y="-6775"/>
            <a:ext cx="1163450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2" name="Google Shape;682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1239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8800" y="0"/>
            <a:ext cx="945188" cy="12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70"/>
          <p:cNvSpPr txBox="1"/>
          <p:nvPr/>
        </p:nvSpPr>
        <p:spPr>
          <a:xfrm>
            <a:off x="0" y="0"/>
            <a:ext cx="91440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r>
              <a:rPr b="1" lang="en"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S-4 Supply Officer</a:t>
            </a:r>
            <a:br>
              <a:rPr b="1" lang="en"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endParaRPr sz="24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85" name="Google Shape;685;p70"/>
          <p:cNvSpPr txBox="1"/>
          <p:nvPr/>
        </p:nvSpPr>
        <p:spPr>
          <a:xfrm>
            <a:off x="0" y="1878675"/>
            <a:ext cx="3461100" cy="32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Georgia"/>
                <a:ea typeface="Georgia"/>
                <a:cs typeface="Georgia"/>
                <a:sym typeface="Georgia"/>
              </a:rPr>
              <a:t>Supply Numbers</a:t>
            </a:r>
            <a:endParaRPr b="1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○ White Undershirt- 367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○ Short Sleeve Gray Shirts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Female- 224 Male- 163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○ ASU Female Coats- 235 Male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Coats- 113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○ ASU Female Trousers- 242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Male Trousers- 222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○ Black Dress Socks- 1053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○ Female Dress Shoes- 69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Male Dress Shoes- 115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86" name="Google Shape;686;p70"/>
          <p:cNvSpPr txBox="1"/>
          <p:nvPr/>
        </p:nvSpPr>
        <p:spPr>
          <a:xfrm>
            <a:off x="4804050" y="1974600"/>
            <a:ext cx="3940500" cy="27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○ Black Neck Tab- 169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○ Black Necktie- 132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○ Gold Female Belt Buckle-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819 Male Belt Buckle- 524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○ Belt Trousers Female- 359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Belt Trousers Male- 230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○ Gray Beret- 265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87" name="Google Shape;687;p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80550" y="-6775"/>
            <a:ext cx="11634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7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1123950" cy="1519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3" name="Google Shape;693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1239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Google Shape;694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8800" y="0"/>
            <a:ext cx="945188" cy="12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Google Shape;695;p71"/>
          <p:cNvSpPr txBox="1"/>
          <p:nvPr/>
        </p:nvSpPr>
        <p:spPr>
          <a:xfrm>
            <a:off x="0" y="0"/>
            <a:ext cx="91440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r>
              <a:rPr b="1" lang="en"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S-4 Supply Officer</a:t>
            </a:r>
            <a:br>
              <a:rPr b="1" lang="en"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endParaRPr sz="24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96" name="Google Shape;696;p71"/>
          <p:cNvSpPr txBox="1"/>
          <p:nvPr/>
        </p:nvSpPr>
        <p:spPr>
          <a:xfrm>
            <a:off x="0" y="1878675"/>
            <a:ext cx="9144000" cy="32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Georgia"/>
                <a:ea typeface="Georgia"/>
                <a:cs typeface="Georgia"/>
                <a:sym typeface="Georgia"/>
              </a:rPr>
              <a:t>Toms ’s Cleaners is the recommended vendor for dry cleaning/alterations.</a:t>
            </a:r>
            <a:endParaRPr b="1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Hand Receipt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JUMS (Input Password)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97" name="Google Shape;697;p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1123950" cy="1519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7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80550" y="-6775"/>
            <a:ext cx="1163450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1123950" y="0"/>
            <a:ext cx="6856500" cy="6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Georgia"/>
                <a:ea typeface="Georgia"/>
                <a:cs typeface="Georgia"/>
                <a:sym typeface="Georgia"/>
              </a:rPr>
              <a:t>Strike Force Battalion Cadet Staff:</a:t>
            </a:r>
            <a:endParaRPr b="1" sz="3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-540150" y="1208425"/>
            <a:ext cx="8520600" cy="35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457200" rtl="0" algn="l">
              <a:lnSpc>
                <a:spcPct val="100000"/>
              </a:lnSpc>
              <a:spcBef>
                <a:spcPts val="2136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Battalion Commander (BC):	Cadet Lieutenant Colonel Preston Steele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457200" lvl="0" marL="457200" rtl="0" algn="l">
              <a:lnSpc>
                <a:spcPct val="100000"/>
              </a:lnSpc>
              <a:spcBef>
                <a:spcPts val="2136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Executive Officer (XO): 	Cadet Major Elizabeth Haney 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457200" lvl="0" marL="457200" rtl="0" algn="l">
              <a:lnSpc>
                <a:spcPct val="100000"/>
              </a:lnSpc>
              <a:spcBef>
                <a:spcPts val="2136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S-1 (Administrative Officer):	Cadet 2LT Ayshanna Frazier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457200" lvl="0" marL="457200" rtl="0" algn="l">
              <a:lnSpc>
                <a:spcPct val="100000"/>
              </a:lnSpc>
              <a:spcBef>
                <a:spcPts val="211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S-2 (Security Officer): 	Cadet 2LT Victoria Bowman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457200" lvl="0" marL="457200" rtl="0" algn="l">
              <a:lnSpc>
                <a:spcPct val="100000"/>
              </a:lnSpc>
              <a:spcBef>
                <a:spcPts val="2136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S-3 (Operations Officer):		Cadet 2LT Isabell Byrd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457200" lvl="0" marL="457200" rtl="0" algn="l">
              <a:lnSpc>
                <a:spcPct val="100000"/>
              </a:lnSpc>
              <a:spcBef>
                <a:spcPts val="2136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S-4 (Supply Officer): 	Cadet MSG Brandon Alexander 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457200" lvl="0" marL="457200" rtl="0" algn="l">
              <a:lnSpc>
                <a:spcPct val="100000"/>
              </a:lnSpc>
              <a:spcBef>
                <a:spcPts val="2136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S-5 (Public Affairs Officer):	Cadet MSG Emilie Lopez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457200" lvl="0" marL="457200" rtl="0" algn="l">
              <a:lnSpc>
                <a:spcPct val="100000"/>
              </a:lnSpc>
              <a:spcBef>
                <a:spcPts val="2136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Sergeant Major (SGM):	Cadet Sergeant Major Ethan Driskell</a:t>
            </a:r>
            <a:endParaRPr sz="1200">
              <a:solidFill>
                <a:srgbClr val="000000"/>
              </a:solidFill>
            </a:endParaRPr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23950" cy="1519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0550" y="0"/>
            <a:ext cx="11634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 rotWithShape="1">
          <a:blip r:embed="rId5">
            <a:alphaModFix/>
          </a:blip>
          <a:srcRect b="4945" l="22569" r="17629" t="5625"/>
          <a:stretch/>
        </p:blipFill>
        <p:spPr>
          <a:xfrm>
            <a:off x="5256850" y="1835125"/>
            <a:ext cx="3318529" cy="3308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3" name="Google Shape;703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1239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8800" y="0"/>
            <a:ext cx="945188" cy="12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705" name="Google Shape;705;p72"/>
          <p:cNvSpPr txBox="1"/>
          <p:nvPr/>
        </p:nvSpPr>
        <p:spPr>
          <a:xfrm>
            <a:off x="0" y="0"/>
            <a:ext cx="91440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r>
              <a:rPr b="1" lang="en"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S-4 Supply Officer</a:t>
            </a:r>
            <a:br>
              <a:rPr b="1" lang="en"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endParaRPr sz="24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06" name="Google Shape;706;p72"/>
          <p:cNvSpPr txBox="1"/>
          <p:nvPr/>
        </p:nvSpPr>
        <p:spPr>
          <a:xfrm>
            <a:off x="0" y="1878675"/>
            <a:ext cx="9144000" cy="32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Georgia"/>
                <a:ea typeface="Georgia"/>
                <a:cs typeface="Georgia"/>
                <a:sym typeface="Georgia"/>
              </a:rPr>
              <a:t>Role in Continuous Improvement Plan:</a:t>
            </a:r>
            <a:endParaRPr b="1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Completing my assigned duties in this presentation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Check With Company Commanders to Ensure Cadets Have Uniform and Accessories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I Conducted a Survey: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 Asked Cadets About Their JROTC Experience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 How can JROTC Be Improved?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What Can Leadership do to Improve Participation in JROTC?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07" name="Google Shape;707;p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80550" y="-6775"/>
            <a:ext cx="11634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8" name="Google Shape;708;p7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1123950" cy="1519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3" name="Google Shape;713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1239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" name="Google Shape;714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8800" y="0"/>
            <a:ext cx="945188" cy="12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715" name="Google Shape;715;p73"/>
          <p:cNvSpPr txBox="1"/>
          <p:nvPr/>
        </p:nvSpPr>
        <p:spPr>
          <a:xfrm>
            <a:off x="0" y="0"/>
            <a:ext cx="91440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r>
              <a:rPr b="1" lang="en" sz="3000">
                <a:latin typeface="Georgia"/>
                <a:ea typeface="Georgia"/>
                <a:cs typeface="Georgia"/>
                <a:sym typeface="Georgia"/>
              </a:rPr>
              <a:t>S-4 Supply Officer</a:t>
            </a:r>
            <a:br>
              <a:rPr b="1" lang="en" sz="3000">
                <a:latin typeface="Georgia"/>
                <a:ea typeface="Georgia"/>
                <a:cs typeface="Georgia"/>
                <a:sym typeface="Georgia"/>
              </a:rPr>
            </a:br>
            <a:endParaRPr b="1" sz="3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16" name="Google Shape;716;p73"/>
          <p:cNvSpPr txBox="1"/>
          <p:nvPr/>
        </p:nvSpPr>
        <p:spPr>
          <a:xfrm>
            <a:off x="0" y="1878675"/>
            <a:ext cx="9144000" cy="32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Georgia"/>
                <a:ea typeface="Georgia"/>
                <a:cs typeface="Georgia"/>
                <a:sym typeface="Georgia"/>
              </a:rPr>
              <a:t>Classes Contributing to Continuous Improvement Brief:</a:t>
            </a:r>
            <a:endParaRPr b="1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Time Management U3-C10-L3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I manage my time wisely for sports and JROTC activities.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As the S4, I speak positively about my time in the Strike Force Battalion to other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cadets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17" name="Google Shape;717;p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1123950" cy="1519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8" name="Google Shape;718;p7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80550" y="-6775"/>
            <a:ext cx="1163450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3" name="Google Shape;723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1239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8800" y="0"/>
            <a:ext cx="945188" cy="12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p74"/>
          <p:cNvSpPr txBox="1"/>
          <p:nvPr/>
        </p:nvSpPr>
        <p:spPr>
          <a:xfrm>
            <a:off x="0" y="0"/>
            <a:ext cx="9144000" cy="15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r>
              <a:rPr b="1" lang="en" sz="3000">
                <a:latin typeface="Georgia"/>
                <a:ea typeface="Georgia"/>
                <a:cs typeface="Georgia"/>
                <a:sym typeface="Georgia"/>
              </a:rPr>
              <a:t>S-5 Public Affairs Officer</a:t>
            </a:r>
            <a:endParaRPr b="1" sz="30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EFEFE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26" name="Google Shape;726;p74"/>
          <p:cNvSpPr txBox="1"/>
          <p:nvPr/>
        </p:nvSpPr>
        <p:spPr>
          <a:xfrm>
            <a:off x="0" y="1878675"/>
            <a:ext cx="9144000" cy="32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Georgia"/>
                <a:ea typeface="Georgia"/>
                <a:cs typeface="Georgia"/>
                <a:sym typeface="Georgia"/>
              </a:rPr>
              <a:t>Topic for Discussion</a:t>
            </a:r>
            <a:endParaRPr b="1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● 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Role in the Battalion.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Role in Continuous Improvement Plan.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S5 Duties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Lesson which has impacted me.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JROTC Website and Newsletter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27" name="Google Shape;727;p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80550" y="-6775"/>
            <a:ext cx="11634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8" name="Google Shape;728;p7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1123950" cy="1519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3" name="Google Shape;733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1239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" name="Google Shape;734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8800" y="0"/>
            <a:ext cx="945188" cy="12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735" name="Google Shape;735;p75"/>
          <p:cNvSpPr txBox="1"/>
          <p:nvPr/>
        </p:nvSpPr>
        <p:spPr>
          <a:xfrm>
            <a:off x="0" y="0"/>
            <a:ext cx="91440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r>
              <a:rPr b="1" lang="en"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S-5 Public Affairs Officer</a:t>
            </a:r>
            <a:endParaRPr b="1" sz="3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36" name="Google Shape;736;p75"/>
          <p:cNvSpPr txBox="1"/>
          <p:nvPr/>
        </p:nvSpPr>
        <p:spPr>
          <a:xfrm>
            <a:off x="0" y="1878675"/>
            <a:ext cx="9144000" cy="32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Georgia"/>
                <a:ea typeface="Georgia"/>
                <a:cs typeface="Georgia"/>
                <a:sym typeface="Georgia"/>
              </a:rPr>
              <a:t>Role in Battalion</a:t>
            </a:r>
            <a:endParaRPr b="1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The Battalion Commander’s Principal assistant concerning matters regarding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recruiting and publicity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Responsible for photo/video support for all JROTC events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Maintain/update Strike Force Battalion JROTC website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Maintain Cameras and Camcorders in JROTC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Maintain bulletin board/newspaper articles about Strike Force Battalion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37" name="Google Shape;737;p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1123950" cy="1519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8" name="Google Shape;738;p7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80550" y="-6775"/>
            <a:ext cx="1163450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3" name="Google Shape;743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1239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p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8800" y="0"/>
            <a:ext cx="945188" cy="12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745" name="Google Shape;745;p76"/>
          <p:cNvSpPr txBox="1"/>
          <p:nvPr/>
        </p:nvSpPr>
        <p:spPr>
          <a:xfrm>
            <a:off x="0" y="0"/>
            <a:ext cx="91440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r>
              <a:rPr b="1" lang="en"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S-5 Public Affairs Officer</a:t>
            </a:r>
            <a:endParaRPr b="1" sz="3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46" name="Google Shape;746;p76"/>
          <p:cNvSpPr txBox="1"/>
          <p:nvPr/>
        </p:nvSpPr>
        <p:spPr>
          <a:xfrm>
            <a:off x="0" y="1878675"/>
            <a:ext cx="9144000" cy="32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Georgia"/>
                <a:ea typeface="Georgia"/>
                <a:cs typeface="Georgia"/>
                <a:sym typeface="Georgia"/>
              </a:rPr>
              <a:t>Role in Battalion:</a:t>
            </a:r>
            <a:endParaRPr b="1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Completing assigned slide on presentation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Collaborating with staff to complete briefing presentation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Aid in publicizing the JROTC Program to all cadets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47" name="Google Shape;747;p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80550" y="-6775"/>
            <a:ext cx="11634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8" name="Google Shape;748;p7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1123950" cy="1519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3" name="Google Shape;753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1239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4" name="Google Shape;754;p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8800" y="0"/>
            <a:ext cx="945188" cy="12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755" name="Google Shape;755;p77"/>
          <p:cNvSpPr txBox="1"/>
          <p:nvPr/>
        </p:nvSpPr>
        <p:spPr>
          <a:xfrm>
            <a:off x="0" y="0"/>
            <a:ext cx="91440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r>
              <a:rPr b="1" lang="en"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S-5 Public Affairs Officer</a:t>
            </a:r>
            <a:endParaRPr b="1" sz="3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56" name="Google Shape;756;p77"/>
          <p:cNvSpPr txBox="1"/>
          <p:nvPr/>
        </p:nvSpPr>
        <p:spPr>
          <a:xfrm>
            <a:off x="0" y="1878675"/>
            <a:ext cx="9144000" cy="32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Georgia"/>
                <a:ea typeface="Georgia"/>
                <a:cs typeface="Georgia"/>
                <a:sym typeface="Georgia"/>
              </a:rPr>
              <a:t>Role in Continuous Improvement Brief: Advertising</a:t>
            </a:r>
            <a:endParaRPr b="1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Communicating with our Battalion to encourage our cadets to be more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involved with JROTC extracurricular activities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Advertising the program by posting photos on my personal social media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accounts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Promoting the program around the school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Educating my fellow cadets on what the JROTC program actually consist of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and how it will benefit you as citizen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Talking to my cadets on how being involved with JROTC extracurricular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activities will teach you responsibility skills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57" name="Google Shape;757;p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1123950" cy="1519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8" name="Google Shape;758;p7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80550" y="-6775"/>
            <a:ext cx="1163450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3" name="Google Shape;763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1239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8800" y="0"/>
            <a:ext cx="945188" cy="12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765" name="Google Shape;765;p78"/>
          <p:cNvSpPr txBox="1"/>
          <p:nvPr/>
        </p:nvSpPr>
        <p:spPr>
          <a:xfrm>
            <a:off x="0" y="0"/>
            <a:ext cx="91440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r>
              <a:rPr b="1" lang="en"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S-5 Public Affairs Officer</a:t>
            </a:r>
            <a:endParaRPr b="1" sz="3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66" name="Google Shape;766;p78"/>
          <p:cNvSpPr txBox="1"/>
          <p:nvPr/>
        </p:nvSpPr>
        <p:spPr>
          <a:xfrm>
            <a:off x="0" y="1878675"/>
            <a:ext cx="9144000" cy="32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Georgia"/>
                <a:ea typeface="Georgia"/>
                <a:cs typeface="Georgia"/>
                <a:sym typeface="Georgia"/>
              </a:rPr>
              <a:t>U3-C1-L1: Making The Right Choices</a:t>
            </a:r>
            <a:endParaRPr b="1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Representing how they respond to opportunities, challenges, and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uncertainties of the JROTC program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Taking on responsibility for your choices in participating in JROTC events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Making a choice in organizing their schedules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Identifying benefits from being involved with JROTC extracurricular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activities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67" name="Google Shape;767;p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80550" y="-6775"/>
            <a:ext cx="11634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8" name="Google Shape;768;p7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1123950" cy="1519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3" name="Google Shape;773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1239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4" name="Google Shape;774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8800" y="0"/>
            <a:ext cx="945188" cy="12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775" name="Google Shape;775;p79"/>
          <p:cNvSpPr txBox="1"/>
          <p:nvPr/>
        </p:nvSpPr>
        <p:spPr>
          <a:xfrm>
            <a:off x="0" y="0"/>
            <a:ext cx="91440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r>
              <a:rPr b="1" lang="en"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S-5 Public Affairs Officer</a:t>
            </a:r>
            <a:endParaRPr b="1" sz="3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76" name="Google Shape;776;p79"/>
          <p:cNvSpPr txBox="1"/>
          <p:nvPr/>
        </p:nvSpPr>
        <p:spPr>
          <a:xfrm>
            <a:off x="0" y="1878675"/>
            <a:ext cx="9144000" cy="32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Georgia"/>
                <a:ea typeface="Georgia"/>
                <a:cs typeface="Georgia"/>
                <a:sym typeface="Georgia"/>
              </a:rPr>
              <a:t>Military Ball</a:t>
            </a:r>
            <a:endParaRPr b="1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Location: Sewell Mill Hall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● Fundraiser is used to help offset the cost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Cost of Non JROTC attendees $15.00 per individual, $25.00 per couple.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May 4th, 2019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Representative- Guest Speaker: TBA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77" name="Google Shape;777;p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1123950" cy="1519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p7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80550" y="-6775"/>
            <a:ext cx="1163450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3" name="Google Shape;783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1239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Google Shape;784;p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8800" y="0"/>
            <a:ext cx="945188" cy="12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785" name="Google Shape;785;p80"/>
          <p:cNvSpPr txBox="1"/>
          <p:nvPr/>
        </p:nvSpPr>
        <p:spPr>
          <a:xfrm>
            <a:off x="0" y="0"/>
            <a:ext cx="91440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b="1" lang="en"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S-5 Public Affairs Officer</a:t>
            </a:r>
            <a:endParaRPr b="1" sz="3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86" name="Google Shape;786;p80"/>
          <p:cNvSpPr txBox="1"/>
          <p:nvPr/>
        </p:nvSpPr>
        <p:spPr>
          <a:xfrm>
            <a:off x="-66600" y="1679975"/>
            <a:ext cx="9144000" cy="31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JROTC Military Ball 4 May 2019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Service Learning project 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2018 - 2019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Other Projects and events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Christmas Parade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Veterans Day Ceremony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87" name="Google Shape;787;p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80550" y="-6775"/>
            <a:ext cx="11634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Google Shape;788;p8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1123950" cy="1519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3" name="Google Shape;793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1239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8800" y="0"/>
            <a:ext cx="945188" cy="12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795" name="Google Shape;795;p81"/>
          <p:cNvSpPr txBox="1"/>
          <p:nvPr/>
        </p:nvSpPr>
        <p:spPr>
          <a:xfrm>
            <a:off x="0" y="0"/>
            <a:ext cx="91440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b="1" lang="en"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S-5 Public Affairs Officer</a:t>
            </a:r>
            <a:endParaRPr b="1" sz="3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96" name="Google Shape;796;p81"/>
          <p:cNvSpPr txBox="1"/>
          <p:nvPr/>
        </p:nvSpPr>
        <p:spPr>
          <a:xfrm>
            <a:off x="0" y="1878675"/>
            <a:ext cx="9144000" cy="32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U3-C9-L1 Career Exploration Strategy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How this lesson made an impact on me.....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Helped me identify what steps i need to take to pursue my career goal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- Identify a career that matches my interests and skills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- Matching my aptitude, interests, abilities, and preferences with occupations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- Acknowledge my personal preferences to my career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- Learning where and how to get information on different fields in the career i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want to pursue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- Create a portfolio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- Internships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97" name="Google Shape;797;p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1123950" cy="1519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Google Shape;798;p8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80550" y="-6775"/>
            <a:ext cx="1163450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/>
          <p:nvPr/>
        </p:nvSpPr>
        <p:spPr>
          <a:xfrm>
            <a:off x="7599750" y="4232825"/>
            <a:ext cx="1372500" cy="6726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9"/>
          <p:cNvSpPr/>
          <p:nvPr/>
        </p:nvSpPr>
        <p:spPr>
          <a:xfrm>
            <a:off x="7599738" y="692075"/>
            <a:ext cx="1372500" cy="6726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9"/>
          <p:cNvSpPr/>
          <p:nvPr/>
        </p:nvSpPr>
        <p:spPr>
          <a:xfrm>
            <a:off x="457950" y="654413"/>
            <a:ext cx="1372500" cy="6726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9"/>
          <p:cNvSpPr txBox="1"/>
          <p:nvPr>
            <p:ph type="title"/>
          </p:nvPr>
        </p:nvSpPr>
        <p:spPr>
          <a:xfrm>
            <a:off x="311700" y="0"/>
            <a:ext cx="8520600" cy="5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Strike Force Battalion Cadet Staff:</a:t>
            </a:r>
            <a:endParaRPr b="1" sz="30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1" name="Google Shape;111;p19"/>
          <p:cNvSpPr/>
          <p:nvPr/>
        </p:nvSpPr>
        <p:spPr>
          <a:xfrm>
            <a:off x="3207300" y="654425"/>
            <a:ext cx="1372500" cy="6726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9"/>
          <p:cNvSpPr/>
          <p:nvPr/>
        </p:nvSpPr>
        <p:spPr>
          <a:xfrm>
            <a:off x="457950" y="1549025"/>
            <a:ext cx="1372500" cy="6726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9"/>
          <p:cNvSpPr/>
          <p:nvPr/>
        </p:nvSpPr>
        <p:spPr>
          <a:xfrm>
            <a:off x="3200700" y="1549025"/>
            <a:ext cx="1372500" cy="6726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9"/>
          <p:cNvSpPr/>
          <p:nvPr/>
        </p:nvSpPr>
        <p:spPr>
          <a:xfrm>
            <a:off x="3200800" y="2443625"/>
            <a:ext cx="1372500" cy="6726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9"/>
          <p:cNvSpPr/>
          <p:nvPr/>
        </p:nvSpPr>
        <p:spPr>
          <a:xfrm>
            <a:off x="3205463" y="3338225"/>
            <a:ext cx="1372500" cy="6726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9"/>
          <p:cNvSpPr/>
          <p:nvPr/>
        </p:nvSpPr>
        <p:spPr>
          <a:xfrm>
            <a:off x="3205463" y="4232825"/>
            <a:ext cx="1372500" cy="6726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9"/>
          <p:cNvSpPr/>
          <p:nvPr/>
        </p:nvSpPr>
        <p:spPr>
          <a:xfrm>
            <a:off x="457950" y="2443613"/>
            <a:ext cx="1372500" cy="6726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9"/>
          <p:cNvSpPr/>
          <p:nvPr/>
        </p:nvSpPr>
        <p:spPr>
          <a:xfrm>
            <a:off x="457950" y="3338213"/>
            <a:ext cx="1372500" cy="6726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9"/>
          <p:cNvSpPr/>
          <p:nvPr/>
        </p:nvSpPr>
        <p:spPr>
          <a:xfrm>
            <a:off x="457950" y="4232825"/>
            <a:ext cx="1372500" cy="6726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9"/>
          <p:cNvSpPr/>
          <p:nvPr/>
        </p:nvSpPr>
        <p:spPr>
          <a:xfrm>
            <a:off x="7599750" y="3342925"/>
            <a:ext cx="1372500" cy="6726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9"/>
          <p:cNvSpPr/>
          <p:nvPr/>
        </p:nvSpPr>
        <p:spPr>
          <a:xfrm>
            <a:off x="5413163" y="2453050"/>
            <a:ext cx="1372500" cy="6726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9"/>
          <p:cNvSpPr/>
          <p:nvPr/>
        </p:nvSpPr>
        <p:spPr>
          <a:xfrm>
            <a:off x="7599750" y="1567850"/>
            <a:ext cx="1372500" cy="6726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9"/>
          <p:cNvSpPr/>
          <p:nvPr/>
        </p:nvSpPr>
        <p:spPr>
          <a:xfrm>
            <a:off x="7599750" y="2453038"/>
            <a:ext cx="1372500" cy="6726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4" name="Google Shape;124;p19"/>
          <p:cNvCxnSpPr>
            <a:stCxn id="108" idx="1"/>
          </p:cNvCxnSpPr>
          <p:nvPr/>
        </p:nvCxnSpPr>
        <p:spPr>
          <a:xfrm rot="10800000">
            <a:off x="7100238" y="1028375"/>
            <a:ext cx="499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5" name="Google Shape;125;p19"/>
          <p:cNvCxnSpPr>
            <a:stCxn id="122" idx="1"/>
          </p:cNvCxnSpPr>
          <p:nvPr/>
        </p:nvCxnSpPr>
        <p:spPr>
          <a:xfrm flipH="1">
            <a:off x="7100250" y="1904150"/>
            <a:ext cx="499500" cy="4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6" name="Google Shape;126;p19"/>
          <p:cNvCxnSpPr>
            <a:stCxn id="107" idx="1"/>
          </p:cNvCxnSpPr>
          <p:nvPr/>
        </p:nvCxnSpPr>
        <p:spPr>
          <a:xfrm rot="10800000">
            <a:off x="7100250" y="4564625"/>
            <a:ext cx="499500" cy="4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7" name="Google Shape;127;p19"/>
          <p:cNvCxnSpPr>
            <a:stCxn id="120" idx="1"/>
          </p:cNvCxnSpPr>
          <p:nvPr/>
        </p:nvCxnSpPr>
        <p:spPr>
          <a:xfrm flipH="1">
            <a:off x="7100250" y="3679225"/>
            <a:ext cx="499500" cy="4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8" name="Google Shape;128;p19"/>
          <p:cNvCxnSpPr>
            <a:stCxn id="111" idx="3"/>
          </p:cNvCxnSpPr>
          <p:nvPr/>
        </p:nvCxnSpPr>
        <p:spPr>
          <a:xfrm>
            <a:off x="4579800" y="990725"/>
            <a:ext cx="382800" cy="5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9" name="Google Shape;129;p19"/>
          <p:cNvCxnSpPr>
            <a:stCxn id="121" idx="1"/>
          </p:cNvCxnSpPr>
          <p:nvPr/>
        </p:nvCxnSpPr>
        <p:spPr>
          <a:xfrm rot="10800000">
            <a:off x="4934063" y="2777350"/>
            <a:ext cx="479100" cy="12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0" name="Google Shape;130;p19"/>
          <p:cNvCxnSpPr/>
          <p:nvPr/>
        </p:nvCxnSpPr>
        <p:spPr>
          <a:xfrm flipH="1" rot="10800000">
            <a:off x="4933850" y="1005700"/>
            <a:ext cx="9600" cy="1775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1" name="Google Shape;131;p19"/>
          <p:cNvCxnSpPr>
            <a:stCxn id="109" idx="3"/>
            <a:endCxn id="111" idx="1"/>
          </p:cNvCxnSpPr>
          <p:nvPr/>
        </p:nvCxnSpPr>
        <p:spPr>
          <a:xfrm>
            <a:off x="1830450" y="990713"/>
            <a:ext cx="13770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2" name="Google Shape;132;p19"/>
          <p:cNvCxnSpPr>
            <a:stCxn id="111" idx="2"/>
            <a:endCxn id="113" idx="0"/>
          </p:cNvCxnSpPr>
          <p:nvPr/>
        </p:nvCxnSpPr>
        <p:spPr>
          <a:xfrm flipH="1">
            <a:off x="3886950" y="1327025"/>
            <a:ext cx="6600" cy="222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3" name="Google Shape;133;p19"/>
          <p:cNvCxnSpPr>
            <a:stCxn id="113" idx="2"/>
            <a:endCxn id="114" idx="0"/>
          </p:cNvCxnSpPr>
          <p:nvPr/>
        </p:nvCxnSpPr>
        <p:spPr>
          <a:xfrm>
            <a:off x="3886950" y="2221625"/>
            <a:ext cx="0" cy="222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4" name="Google Shape;134;p19"/>
          <p:cNvCxnSpPr>
            <a:stCxn id="114" idx="2"/>
            <a:endCxn id="115" idx="0"/>
          </p:cNvCxnSpPr>
          <p:nvPr/>
        </p:nvCxnSpPr>
        <p:spPr>
          <a:xfrm>
            <a:off x="3887050" y="3116225"/>
            <a:ext cx="4800" cy="222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5" name="Google Shape;135;p19"/>
          <p:cNvCxnSpPr>
            <a:stCxn id="115" idx="2"/>
            <a:endCxn id="116" idx="0"/>
          </p:cNvCxnSpPr>
          <p:nvPr/>
        </p:nvCxnSpPr>
        <p:spPr>
          <a:xfrm>
            <a:off x="3891713" y="4010825"/>
            <a:ext cx="0" cy="222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6" name="Google Shape;136;p19"/>
          <p:cNvCxnSpPr>
            <a:stCxn id="109" idx="2"/>
            <a:endCxn id="112" idx="0"/>
          </p:cNvCxnSpPr>
          <p:nvPr/>
        </p:nvCxnSpPr>
        <p:spPr>
          <a:xfrm>
            <a:off x="1144200" y="1327013"/>
            <a:ext cx="0" cy="222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7" name="Google Shape;137;p19"/>
          <p:cNvCxnSpPr>
            <a:stCxn id="112" idx="2"/>
            <a:endCxn id="117" idx="0"/>
          </p:cNvCxnSpPr>
          <p:nvPr/>
        </p:nvCxnSpPr>
        <p:spPr>
          <a:xfrm>
            <a:off x="1144200" y="2221625"/>
            <a:ext cx="0" cy="222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8" name="Google Shape;138;p19"/>
          <p:cNvCxnSpPr>
            <a:stCxn id="117" idx="2"/>
            <a:endCxn id="118" idx="0"/>
          </p:cNvCxnSpPr>
          <p:nvPr/>
        </p:nvCxnSpPr>
        <p:spPr>
          <a:xfrm>
            <a:off x="1144200" y="3116213"/>
            <a:ext cx="0" cy="222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9" name="Google Shape;139;p19"/>
          <p:cNvCxnSpPr>
            <a:stCxn id="118" idx="2"/>
            <a:endCxn id="119" idx="0"/>
          </p:cNvCxnSpPr>
          <p:nvPr/>
        </p:nvCxnSpPr>
        <p:spPr>
          <a:xfrm>
            <a:off x="1144200" y="4010813"/>
            <a:ext cx="0" cy="222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0" name="Google Shape;140;p19"/>
          <p:cNvCxnSpPr>
            <a:stCxn id="112" idx="3"/>
            <a:endCxn id="113" idx="1"/>
          </p:cNvCxnSpPr>
          <p:nvPr/>
        </p:nvCxnSpPr>
        <p:spPr>
          <a:xfrm>
            <a:off x="1830450" y="1885325"/>
            <a:ext cx="13704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1" name="Google Shape;141;p19"/>
          <p:cNvCxnSpPr>
            <a:stCxn id="117" idx="3"/>
            <a:endCxn id="114" idx="1"/>
          </p:cNvCxnSpPr>
          <p:nvPr/>
        </p:nvCxnSpPr>
        <p:spPr>
          <a:xfrm>
            <a:off x="1830450" y="2779913"/>
            <a:ext cx="13704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2" name="Google Shape;142;p19"/>
          <p:cNvCxnSpPr>
            <a:stCxn id="118" idx="3"/>
            <a:endCxn id="115" idx="1"/>
          </p:cNvCxnSpPr>
          <p:nvPr/>
        </p:nvCxnSpPr>
        <p:spPr>
          <a:xfrm>
            <a:off x="1830450" y="3674513"/>
            <a:ext cx="13749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3" name="Google Shape;143;p19"/>
          <p:cNvCxnSpPr>
            <a:stCxn id="119" idx="3"/>
            <a:endCxn id="116" idx="1"/>
          </p:cNvCxnSpPr>
          <p:nvPr/>
        </p:nvCxnSpPr>
        <p:spPr>
          <a:xfrm>
            <a:off x="1830450" y="4569125"/>
            <a:ext cx="13749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4" name="Google Shape;144;p19"/>
          <p:cNvSpPr txBox="1"/>
          <p:nvPr/>
        </p:nvSpPr>
        <p:spPr>
          <a:xfrm>
            <a:off x="345750" y="584675"/>
            <a:ext cx="1596900" cy="8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Cadet Sergeant Major Ethan Driskell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5" name="Google Shape;145;p19"/>
          <p:cNvSpPr txBox="1"/>
          <p:nvPr/>
        </p:nvSpPr>
        <p:spPr>
          <a:xfrm>
            <a:off x="2977800" y="612963"/>
            <a:ext cx="18171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Cadet Lieutenant Colonel Preston Steele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46" name="Google Shape;146;p19"/>
          <p:cNvCxnSpPr>
            <a:endCxn id="123" idx="1"/>
          </p:cNvCxnSpPr>
          <p:nvPr/>
        </p:nvCxnSpPr>
        <p:spPr>
          <a:xfrm>
            <a:off x="7114350" y="2789338"/>
            <a:ext cx="4854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7" name="Google Shape;147;p19"/>
          <p:cNvSpPr txBox="1"/>
          <p:nvPr/>
        </p:nvSpPr>
        <p:spPr>
          <a:xfrm>
            <a:off x="5239988" y="2459925"/>
            <a:ext cx="17199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Cadet Major Elizabeth Haney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8" name="Google Shape;148;p19"/>
          <p:cNvSpPr txBox="1"/>
          <p:nvPr/>
        </p:nvSpPr>
        <p:spPr>
          <a:xfrm>
            <a:off x="401250" y="1583900"/>
            <a:ext cx="14859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Cadet 1SG Colby Cheveres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9" name="Google Shape;149;p19"/>
          <p:cNvSpPr txBox="1"/>
          <p:nvPr/>
        </p:nvSpPr>
        <p:spPr>
          <a:xfrm>
            <a:off x="433275" y="2459925"/>
            <a:ext cx="13857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Cadet 1SG Savannah Hill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0" name="Google Shape;150;p19"/>
          <p:cNvSpPr txBox="1"/>
          <p:nvPr/>
        </p:nvSpPr>
        <p:spPr>
          <a:xfrm>
            <a:off x="475225" y="3368425"/>
            <a:ext cx="13854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Cadet 1SG Austin Helton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461250" y="4248975"/>
            <a:ext cx="13704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Cadet 1SG Colton Sensing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2" name="Google Shape;152;p19"/>
          <p:cNvSpPr txBox="1"/>
          <p:nvPr/>
        </p:nvSpPr>
        <p:spPr>
          <a:xfrm>
            <a:off x="3207050" y="1464550"/>
            <a:ext cx="13704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Cadet 1LT Victoria Parrish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3" name="Google Shape;153;p19"/>
          <p:cNvSpPr txBox="1"/>
          <p:nvPr/>
        </p:nvSpPr>
        <p:spPr>
          <a:xfrm>
            <a:off x="3228675" y="2459925"/>
            <a:ext cx="13704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Cadet 2LT Aaron Porter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4" name="Google Shape;154;p19"/>
          <p:cNvSpPr txBox="1"/>
          <p:nvPr/>
        </p:nvSpPr>
        <p:spPr>
          <a:xfrm>
            <a:off x="3214700" y="3354450"/>
            <a:ext cx="13704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Cadet CPT Gracee Keaton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5" name="Google Shape;155;p19"/>
          <p:cNvSpPr txBox="1"/>
          <p:nvPr/>
        </p:nvSpPr>
        <p:spPr>
          <a:xfrm>
            <a:off x="3153513" y="4216525"/>
            <a:ext cx="14859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Cadet CPT Ashley Edwards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6" name="Google Shape;156;p19"/>
          <p:cNvSpPr txBox="1"/>
          <p:nvPr/>
        </p:nvSpPr>
        <p:spPr>
          <a:xfrm>
            <a:off x="7599750" y="628338"/>
            <a:ext cx="13857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Cadet 2LT Ayshanna 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Frazier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7" name="Google Shape;157;p19"/>
          <p:cNvSpPr txBox="1"/>
          <p:nvPr/>
        </p:nvSpPr>
        <p:spPr>
          <a:xfrm>
            <a:off x="7607400" y="1504088"/>
            <a:ext cx="13704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Cadet 2LT Shyanne Bowman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8" name="Google Shape;158;p19"/>
          <p:cNvSpPr txBox="1"/>
          <p:nvPr/>
        </p:nvSpPr>
        <p:spPr>
          <a:xfrm>
            <a:off x="7600800" y="2453038"/>
            <a:ext cx="13704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Cadet 2LT Isabell Byrd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9" name="Google Shape;159;p19"/>
          <p:cNvSpPr txBox="1"/>
          <p:nvPr/>
        </p:nvSpPr>
        <p:spPr>
          <a:xfrm>
            <a:off x="7593300" y="3294250"/>
            <a:ext cx="13854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Cadet MSG Brandon Alexander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0" name="Google Shape;160;p19"/>
          <p:cNvSpPr txBox="1"/>
          <p:nvPr/>
        </p:nvSpPr>
        <p:spPr>
          <a:xfrm>
            <a:off x="7607400" y="4299525"/>
            <a:ext cx="13704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Cadet MSG Emilie Lopez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1" name="Google Shape;161;p19"/>
          <p:cNvCxnSpPr/>
          <p:nvPr/>
        </p:nvCxnSpPr>
        <p:spPr>
          <a:xfrm flipH="1">
            <a:off x="7093975" y="1034300"/>
            <a:ext cx="6300" cy="3536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2" name="Google Shape;162;p19"/>
          <p:cNvCxnSpPr>
            <a:stCxn id="121" idx="3"/>
            <a:endCxn id="158" idx="1"/>
          </p:cNvCxnSpPr>
          <p:nvPr/>
        </p:nvCxnSpPr>
        <p:spPr>
          <a:xfrm>
            <a:off x="6785663" y="2789350"/>
            <a:ext cx="8151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3" name="Google Shape;163;p19"/>
          <p:cNvSpPr txBox="1"/>
          <p:nvPr/>
        </p:nvSpPr>
        <p:spPr>
          <a:xfrm>
            <a:off x="-41400" y="730625"/>
            <a:ext cx="499500" cy="5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BN</a:t>
            </a:r>
            <a:endParaRPr sz="10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SGM</a:t>
            </a:r>
            <a:endParaRPr sz="1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4" name="Google Shape;164;p19"/>
          <p:cNvSpPr txBox="1"/>
          <p:nvPr/>
        </p:nvSpPr>
        <p:spPr>
          <a:xfrm>
            <a:off x="-41400" y="1599575"/>
            <a:ext cx="499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A</a:t>
            </a:r>
            <a:endParaRPr sz="10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Com.</a:t>
            </a:r>
            <a:endParaRPr sz="10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1SG</a:t>
            </a:r>
            <a:endParaRPr sz="1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5" name="Google Shape;165;p19"/>
          <p:cNvSpPr txBox="1"/>
          <p:nvPr/>
        </p:nvSpPr>
        <p:spPr>
          <a:xfrm>
            <a:off x="2590800" y="590550"/>
            <a:ext cx="6390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BN Com.</a:t>
            </a:r>
            <a:endParaRPr sz="1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6" name="Google Shape;166;p19"/>
          <p:cNvSpPr txBox="1"/>
          <p:nvPr/>
        </p:nvSpPr>
        <p:spPr>
          <a:xfrm>
            <a:off x="2590800" y="1463225"/>
            <a:ext cx="6390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A </a:t>
            </a:r>
            <a:endParaRPr sz="10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Com.</a:t>
            </a:r>
            <a:endParaRPr sz="1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7" name="Google Shape;167;p19"/>
          <p:cNvSpPr txBox="1"/>
          <p:nvPr/>
        </p:nvSpPr>
        <p:spPr>
          <a:xfrm>
            <a:off x="2590800" y="2379338"/>
            <a:ext cx="6390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B</a:t>
            </a:r>
            <a:endParaRPr sz="10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Com.</a:t>
            </a:r>
            <a:endParaRPr sz="1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8" name="Google Shape;168;p19"/>
          <p:cNvSpPr txBox="1"/>
          <p:nvPr/>
        </p:nvSpPr>
        <p:spPr>
          <a:xfrm>
            <a:off x="2590800" y="3252425"/>
            <a:ext cx="6390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C </a:t>
            </a:r>
            <a:endParaRPr sz="10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Com.</a:t>
            </a:r>
            <a:endParaRPr sz="1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9" name="Google Shape;169;p19"/>
          <p:cNvSpPr txBox="1"/>
          <p:nvPr/>
        </p:nvSpPr>
        <p:spPr>
          <a:xfrm>
            <a:off x="2590800" y="4147025"/>
            <a:ext cx="6390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D </a:t>
            </a:r>
            <a:endParaRPr sz="10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Com.</a:t>
            </a:r>
            <a:endParaRPr sz="1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0" name="Google Shape;170;p19"/>
          <p:cNvSpPr txBox="1"/>
          <p:nvPr/>
        </p:nvSpPr>
        <p:spPr>
          <a:xfrm>
            <a:off x="-41400" y="2443625"/>
            <a:ext cx="4995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B</a:t>
            </a:r>
            <a:endParaRPr sz="10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Com.</a:t>
            </a:r>
            <a:endParaRPr sz="10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1SG</a:t>
            </a:r>
            <a:endParaRPr sz="1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1" name="Google Shape;171;p19"/>
          <p:cNvSpPr txBox="1"/>
          <p:nvPr/>
        </p:nvSpPr>
        <p:spPr>
          <a:xfrm>
            <a:off x="-41400" y="3356975"/>
            <a:ext cx="499500" cy="6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C</a:t>
            </a:r>
            <a:endParaRPr sz="10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Com.</a:t>
            </a:r>
            <a:endParaRPr sz="10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1SG</a:t>
            </a:r>
            <a:endParaRPr sz="1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2" name="Google Shape;172;p19"/>
          <p:cNvSpPr txBox="1"/>
          <p:nvPr/>
        </p:nvSpPr>
        <p:spPr>
          <a:xfrm>
            <a:off x="-41400" y="4216525"/>
            <a:ext cx="499500" cy="6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D</a:t>
            </a:r>
            <a:endParaRPr sz="10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Com.</a:t>
            </a:r>
            <a:endParaRPr sz="10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1SG</a:t>
            </a:r>
            <a:endParaRPr sz="1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3" name="Google Shape;173;p19"/>
          <p:cNvSpPr txBox="1"/>
          <p:nvPr/>
        </p:nvSpPr>
        <p:spPr>
          <a:xfrm>
            <a:off x="5019675" y="2400300"/>
            <a:ext cx="4791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BN</a:t>
            </a:r>
            <a:endParaRPr sz="10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XO</a:t>
            </a:r>
            <a:endParaRPr sz="1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4" name="Google Shape;174;p19"/>
          <p:cNvSpPr txBox="1"/>
          <p:nvPr/>
        </p:nvSpPr>
        <p:spPr>
          <a:xfrm>
            <a:off x="7077075" y="762000"/>
            <a:ext cx="499500" cy="3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S-1</a:t>
            </a:r>
            <a:endParaRPr sz="1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5" name="Google Shape;175;p19"/>
          <p:cNvSpPr txBox="1"/>
          <p:nvPr/>
        </p:nvSpPr>
        <p:spPr>
          <a:xfrm>
            <a:off x="7104088" y="1645613"/>
            <a:ext cx="499500" cy="3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S-2</a:t>
            </a:r>
            <a:endParaRPr sz="1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6" name="Google Shape;176;p19"/>
          <p:cNvSpPr txBox="1"/>
          <p:nvPr/>
        </p:nvSpPr>
        <p:spPr>
          <a:xfrm>
            <a:off x="7117450" y="2494263"/>
            <a:ext cx="499500" cy="3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S-3</a:t>
            </a:r>
            <a:endParaRPr sz="1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7" name="Google Shape;177;p19"/>
          <p:cNvSpPr txBox="1"/>
          <p:nvPr/>
        </p:nvSpPr>
        <p:spPr>
          <a:xfrm>
            <a:off x="7077075" y="3378613"/>
            <a:ext cx="499500" cy="3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S-4</a:t>
            </a:r>
            <a:endParaRPr sz="1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8" name="Google Shape;178;p19"/>
          <p:cNvSpPr txBox="1"/>
          <p:nvPr/>
        </p:nvSpPr>
        <p:spPr>
          <a:xfrm>
            <a:off x="7100250" y="4262938"/>
            <a:ext cx="499500" cy="3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S-5</a:t>
            </a:r>
            <a:endParaRPr sz="10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3" name="Google Shape;803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1239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4" name="Google Shape;804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8800" y="0"/>
            <a:ext cx="945188" cy="12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805" name="Google Shape;805;p82"/>
          <p:cNvSpPr txBox="1"/>
          <p:nvPr/>
        </p:nvSpPr>
        <p:spPr>
          <a:xfrm>
            <a:off x="0" y="0"/>
            <a:ext cx="91440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r>
              <a:rPr b="1" lang="en" sz="3000">
                <a:latin typeface="Georgia"/>
                <a:ea typeface="Georgia"/>
                <a:cs typeface="Georgia"/>
                <a:sym typeface="Georgia"/>
              </a:rPr>
              <a:t>Summarization</a:t>
            </a:r>
            <a:endParaRPr b="1" sz="3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06" name="Google Shape;806;p82"/>
          <p:cNvSpPr txBox="1"/>
          <p:nvPr/>
        </p:nvSpPr>
        <p:spPr>
          <a:xfrm>
            <a:off x="0" y="1878675"/>
            <a:ext cx="9144000" cy="32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Cadet Lieutenant Colonel Preston Steele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1800">
                <a:latin typeface="Georgia"/>
                <a:ea typeface="Georgia"/>
                <a:cs typeface="Georgia"/>
                <a:sym typeface="Georgia"/>
              </a:rPr>
            </a:b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● Reflection 1-3</a:t>
            </a:r>
            <a:br>
              <a:rPr lang="en" sz="1800">
                <a:latin typeface="Georgia"/>
                <a:ea typeface="Georgia"/>
                <a:cs typeface="Georgia"/>
                <a:sym typeface="Georgia"/>
              </a:rPr>
            </a:br>
            <a:br>
              <a:rPr lang="en" sz="1800">
                <a:latin typeface="Georgia"/>
                <a:ea typeface="Georgia"/>
                <a:cs typeface="Georgia"/>
                <a:sym typeface="Georgia"/>
              </a:rPr>
            </a:b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● Conclusion 1-4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07" name="Google Shape;807;p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80550" y="-6775"/>
            <a:ext cx="11634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8" name="Google Shape;808;p8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1123950" cy="1519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3" name="Google Shape;813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1239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4" name="Google Shape;814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8800" y="0"/>
            <a:ext cx="945188" cy="12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815" name="Google Shape;815;p83"/>
          <p:cNvSpPr txBox="1"/>
          <p:nvPr/>
        </p:nvSpPr>
        <p:spPr>
          <a:xfrm>
            <a:off x="0" y="0"/>
            <a:ext cx="91440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Georgia"/>
                <a:ea typeface="Georgia"/>
                <a:cs typeface="Georgia"/>
                <a:sym typeface="Georgia"/>
              </a:rPr>
              <a:t>Reflection 1 of 3</a:t>
            </a:r>
            <a:br>
              <a:rPr lang="en" sz="3000">
                <a:latin typeface="Georgia"/>
                <a:ea typeface="Georgia"/>
                <a:cs typeface="Georgia"/>
                <a:sym typeface="Georgia"/>
              </a:rPr>
            </a:br>
            <a:endParaRPr sz="3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16" name="Google Shape;816;p83"/>
          <p:cNvSpPr txBox="1"/>
          <p:nvPr/>
        </p:nvSpPr>
        <p:spPr>
          <a:xfrm>
            <a:off x="0" y="1878675"/>
            <a:ext cx="9144000" cy="32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Staff Reflection on the C.I.B. Process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○ BC: As the Battalion Commander I need to make extra time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to talk to each JROTC Class/Company about our Program.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○ XO: As the XO, I make time to communicate with all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upperclassman on leading by example on participation in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JROTC events.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○ S-1: I work in JUMS and I am able to express to cadets the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value of participating and the rewards of receiving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promotions.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17" name="Google Shape;817;p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1123950" cy="1519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8" name="Google Shape;818;p8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80550" y="-6775"/>
            <a:ext cx="1163450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3" name="Google Shape;823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1239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4" name="Google Shape;824;p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8800" y="0"/>
            <a:ext cx="945188" cy="12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825" name="Google Shape;825;p84"/>
          <p:cNvSpPr txBox="1"/>
          <p:nvPr/>
        </p:nvSpPr>
        <p:spPr>
          <a:xfrm>
            <a:off x="0" y="0"/>
            <a:ext cx="91440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Georgia"/>
                <a:ea typeface="Georgia"/>
                <a:cs typeface="Georgia"/>
                <a:sym typeface="Georgia"/>
              </a:rPr>
              <a:t>Reflection 2 of 3</a:t>
            </a:r>
            <a:br>
              <a:rPr lang="en" sz="4800">
                <a:latin typeface="Georgia"/>
                <a:ea typeface="Georgia"/>
                <a:cs typeface="Georgia"/>
                <a:sym typeface="Georgia"/>
              </a:rPr>
            </a:br>
            <a:endParaRPr sz="48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26" name="Google Shape;826;p84"/>
          <p:cNvSpPr txBox="1"/>
          <p:nvPr/>
        </p:nvSpPr>
        <p:spPr>
          <a:xfrm>
            <a:off x="0" y="1878675"/>
            <a:ext cx="9144000" cy="32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Staff Reflection on the Project Process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○ S-2: I contribute by constantly bringing up all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requirements/events for 2019.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○ S-3: I help with the school events, out of school events, and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collaborate with Colonel for completion of WAG.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○ S-4: I talk about needing assistants for each staff position.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○ S-5: I share with cadets, photos from our website to show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them how involved we are in the community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27" name="Google Shape;827;p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80550" y="-6775"/>
            <a:ext cx="11634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8" name="Google Shape;828;p8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1123950" cy="1519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3" name="Google Shape;833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1239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4" name="Google Shape;834;p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8800" y="0"/>
            <a:ext cx="945188" cy="12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835" name="Google Shape;835;p85"/>
          <p:cNvSpPr txBox="1"/>
          <p:nvPr/>
        </p:nvSpPr>
        <p:spPr>
          <a:xfrm>
            <a:off x="0" y="229425"/>
            <a:ext cx="9144000" cy="9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Georgia"/>
                <a:ea typeface="Georgia"/>
                <a:cs typeface="Georgia"/>
                <a:sym typeface="Georgia"/>
              </a:rPr>
              <a:t>Reflection 3 of 3</a:t>
            </a:r>
            <a:br>
              <a:rPr lang="en" sz="3000">
                <a:latin typeface="Georgia"/>
                <a:ea typeface="Georgia"/>
                <a:cs typeface="Georgia"/>
                <a:sym typeface="Georgia"/>
              </a:rPr>
            </a:br>
            <a:endParaRPr sz="3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36" name="Google Shape;836;p85"/>
          <p:cNvSpPr txBox="1"/>
          <p:nvPr/>
        </p:nvSpPr>
        <p:spPr>
          <a:xfrm>
            <a:off x="0" y="1878675"/>
            <a:ext cx="9144000" cy="32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● Battalion Reflections: This is an ongoing process until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June 2019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Future Areas of Improvement: Keep this process going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in 2019 and reach out to 8th &amp; 9th graders.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Project as a Team: Survey to 9th graders about staying in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the program.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Changes to the Process: Reach out to 8th graders about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joining JROTC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37" name="Google Shape;837;p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1123950" cy="1519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8" name="Google Shape;838;p8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80550" y="-6775"/>
            <a:ext cx="1163450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3" name="Google Shape;843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1239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4" name="Google Shape;844;p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8800" y="0"/>
            <a:ext cx="945188" cy="12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845" name="Google Shape;845;p86"/>
          <p:cNvSpPr txBox="1"/>
          <p:nvPr/>
        </p:nvSpPr>
        <p:spPr>
          <a:xfrm>
            <a:off x="0" y="0"/>
            <a:ext cx="91440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Georgia"/>
                <a:ea typeface="Georgia"/>
                <a:cs typeface="Georgia"/>
                <a:sym typeface="Georgia"/>
              </a:rPr>
              <a:t>“To Motivate Young People</a:t>
            </a:r>
            <a:br>
              <a:rPr b="1" lang="en" sz="3000">
                <a:latin typeface="Georgia"/>
                <a:ea typeface="Georgia"/>
                <a:cs typeface="Georgia"/>
                <a:sym typeface="Georgia"/>
              </a:rPr>
            </a:br>
            <a:r>
              <a:rPr b="1" lang="en" sz="3000">
                <a:latin typeface="Georgia"/>
                <a:ea typeface="Georgia"/>
                <a:cs typeface="Georgia"/>
                <a:sym typeface="Georgia"/>
              </a:rPr>
              <a:t>to be Better Citizens”</a:t>
            </a:r>
            <a:endParaRPr b="1" sz="30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Georgia"/>
                <a:ea typeface="Georgia"/>
                <a:cs typeface="Georgia"/>
                <a:sym typeface="Georgia"/>
              </a:rPr>
              <a:t>Conclusion 1 of 4</a:t>
            </a:r>
            <a:br>
              <a:rPr b="1" lang="en" sz="3000"/>
            </a:br>
            <a:endParaRPr b="1" sz="3000"/>
          </a:p>
        </p:txBody>
      </p:sp>
      <p:sp>
        <p:nvSpPr>
          <p:cNvPr id="846" name="Google Shape;846;p86"/>
          <p:cNvSpPr txBox="1"/>
          <p:nvPr/>
        </p:nvSpPr>
        <p:spPr>
          <a:xfrm>
            <a:off x="0" y="1980275"/>
            <a:ext cx="9144000" cy="30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● Participation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○ Raider Team, Color Guard, and Drill Team enrollment up from 1st Semester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○ Cadets have shown more interest in additional JROTC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events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○ 9th graders are more involved in the JROTC program.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○ 10th, 11th, and 12th graders are focused on the right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directions for sustained performance in the Panther Battalion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47" name="Google Shape;847;p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80550" y="-6775"/>
            <a:ext cx="11634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8" name="Google Shape;848;p8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1123950" cy="1519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3" name="Google Shape;853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1239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4" name="Google Shape;854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8800" y="0"/>
            <a:ext cx="945188" cy="12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855" name="Google Shape;855;p87"/>
          <p:cNvSpPr txBox="1"/>
          <p:nvPr/>
        </p:nvSpPr>
        <p:spPr>
          <a:xfrm>
            <a:off x="0" y="0"/>
            <a:ext cx="91440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Georgia"/>
                <a:ea typeface="Georgia"/>
                <a:cs typeface="Georgia"/>
                <a:sym typeface="Georgia"/>
              </a:rPr>
              <a:t>“To Motivate Young People</a:t>
            </a:r>
            <a:br>
              <a:rPr b="1" lang="en" sz="3000">
                <a:latin typeface="Georgia"/>
                <a:ea typeface="Georgia"/>
                <a:cs typeface="Georgia"/>
                <a:sym typeface="Georgia"/>
              </a:rPr>
            </a:br>
            <a:r>
              <a:rPr b="1" lang="en" sz="3000">
                <a:latin typeface="Georgia"/>
                <a:ea typeface="Georgia"/>
                <a:cs typeface="Georgia"/>
                <a:sym typeface="Georgia"/>
              </a:rPr>
              <a:t>to be Better Citizens”</a:t>
            </a:r>
            <a:endParaRPr b="1" sz="30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Georgia"/>
                <a:ea typeface="Georgia"/>
                <a:cs typeface="Georgia"/>
                <a:sym typeface="Georgia"/>
              </a:rPr>
              <a:t>Conclusion 2 of 4</a:t>
            </a:r>
            <a:br>
              <a:rPr b="1" lang="en" sz="3000"/>
            </a:br>
            <a:endParaRPr b="1" sz="3000"/>
          </a:p>
        </p:txBody>
      </p:sp>
      <p:sp>
        <p:nvSpPr>
          <p:cNvPr id="856" name="Google Shape;856;p87"/>
          <p:cNvSpPr txBox="1"/>
          <p:nvPr/>
        </p:nvSpPr>
        <p:spPr>
          <a:xfrm>
            <a:off x="0" y="1987675"/>
            <a:ext cx="9144000" cy="30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● Goal: Yes, we have met the goal of increasing cadets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participating in JROTC events this year.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Data: Cadets participating is headed in a positive direction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Impact of JROTC Events: All events are discussed more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and will generate more participation.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Updated JROTC Website with photo library is shown to all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classes.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57" name="Google Shape;857;p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1123950" cy="1519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8" name="Google Shape;858;p8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80550" y="-6775"/>
            <a:ext cx="1163450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3" name="Google Shape;863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1239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4" name="Google Shape;864;p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8800" y="0"/>
            <a:ext cx="945188" cy="12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865" name="Google Shape;865;p88"/>
          <p:cNvSpPr txBox="1"/>
          <p:nvPr/>
        </p:nvSpPr>
        <p:spPr>
          <a:xfrm>
            <a:off x="0" y="0"/>
            <a:ext cx="91440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“</a:t>
            </a:r>
            <a:r>
              <a:rPr b="1" lang="en" sz="3000">
                <a:latin typeface="Georgia"/>
                <a:ea typeface="Georgia"/>
                <a:cs typeface="Georgia"/>
                <a:sym typeface="Georgia"/>
              </a:rPr>
              <a:t>To Motivate Young People</a:t>
            </a:r>
            <a:br>
              <a:rPr b="1" lang="en" sz="3000">
                <a:latin typeface="Georgia"/>
                <a:ea typeface="Georgia"/>
                <a:cs typeface="Georgia"/>
                <a:sym typeface="Georgia"/>
              </a:rPr>
            </a:br>
            <a:r>
              <a:rPr b="1" lang="en" sz="3000">
                <a:latin typeface="Georgia"/>
                <a:ea typeface="Georgia"/>
                <a:cs typeface="Georgia"/>
                <a:sym typeface="Georgia"/>
              </a:rPr>
              <a:t>to be Better Citizens”</a:t>
            </a:r>
            <a:endParaRPr b="1" sz="30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Georgia"/>
                <a:ea typeface="Georgia"/>
                <a:cs typeface="Georgia"/>
                <a:sym typeface="Georgia"/>
              </a:rPr>
              <a:t>Conclusion 3 of 4</a:t>
            </a:r>
            <a:br>
              <a:rPr b="1" lang="en" sz="3000"/>
            </a:br>
            <a:endParaRPr b="1" sz="3000"/>
          </a:p>
        </p:txBody>
      </p:sp>
      <p:sp>
        <p:nvSpPr>
          <p:cNvPr id="866" name="Google Shape;866;p88"/>
          <p:cNvSpPr txBox="1"/>
          <p:nvPr/>
        </p:nvSpPr>
        <p:spPr>
          <a:xfrm>
            <a:off x="-59200" y="2072200"/>
            <a:ext cx="9144000" cy="28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Areas of Improvement: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Establish and maintain Improvement Plan for Participation in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JROTC events.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Battalion Staff members to meet monthly to discuss the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Improvement Plan.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67" name="Google Shape;867;p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1123950" cy="1519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8" name="Google Shape;868;p8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80550" y="-6775"/>
            <a:ext cx="1163450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3" name="Google Shape;873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1239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4" name="Google Shape;874;p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8800" y="0"/>
            <a:ext cx="945188" cy="12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875" name="Google Shape;875;p89"/>
          <p:cNvSpPr txBox="1"/>
          <p:nvPr/>
        </p:nvSpPr>
        <p:spPr>
          <a:xfrm>
            <a:off x="0" y="0"/>
            <a:ext cx="91440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“</a:t>
            </a:r>
            <a:r>
              <a:rPr b="1" lang="en" sz="3000">
                <a:latin typeface="Georgia"/>
                <a:ea typeface="Georgia"/>
                <a:cs typeface="Georgia"/>
                <a:sym typeface="Georgia"/>
              </a:rPr>
              <a:t>To Motivate Young People</a:t>
            </a:r>
            <a:br>
              <a:rPr b="1" lang="en" sz="3000">
                <a:latin typeface="Georgia"/>
                <a:ea typeface="Georgia"/>
                <a:cs typeface="Georgia"/>
                <a:sym typeface="Georgia"/>
              </a:rPr>
            </a:br>
            <a:r>
              <a:rPr b="1" lang="en" sz="3000">
                <a:latin typeface="Georgia"/>
                <a:ea typeface="Georgia"/>
                <a:cs typeface="Georgia"/>
                <a:sym typeface="Georgia"/>
              </a:rPr>
              <a:t>to be Better Citizens”</a:t>
            </a:r>
            <a:endParaRPr b="1" sz="30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Georgia"/>
                <a:ea typeface="Georgia"/>
                <a:cs typeface="Georgia"/>
                <a:sym typeface="Georgia"/>
              </a:rPr>
              <a:t>Conclusion 4 of 4</a:t>
            </a:r>
            <a:br>
              <a:rPr b="1" lang="en" sz="3000"/>
            </a:br>
            <a:endParaRPr b="1" sz="3000"/>
          </a:p>
        </p:txBody>
      </p:sp>
      <p:sp>
        <p:nvSpPr>
          <p:cNvPr id="876" name="Google Shape;876;p89"/>
          <p:cNvSpPr txBox="1"/>
          <p:nvPr/>
        </p:nvSpPr>
        <p:spPr>
          <a:xfrm>
            <a:off x="1783400" y="1710675"/>
            <a:ext cx="5958000" cy="32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Impact of JROTC Lesson on the Success: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U3-C1-L2 Appreciating Diversity Through Winning Colors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U3-C10-L3 Time Management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U2-C1-L1 Leadership Defined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U2-C6-L5 Motivation</a:t>
            </a:r>
            <a:br>
              <a:rPr lang="en">
                <a:latin typeface="Georgia"/>
                <a:ea typeface="Georgia"/>
                <a:cs typeface="Georgia"/>
                <a:sym typeface="Georgia"/>
              </a:rPr>
            </a:br>
            <a:r>
              <a:rPr lang="en">
                <a:latin typeface="Georgia"/>
                <a:ea typeface="Georgia"/>
                <a:cs typeface="Georgia"/>
                <a:sym typeface="Georgia"/>
              </a:rPr>
              <a:t>● U6-C8-L2 Ethical Choices, Decisions, and Consequences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77" name="Google Shape;877;p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80550" y="-6775"/>
            <a:ext cx="11634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8" name="Google Shape;878;p8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1123950" cy="1519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9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4" name="Google Shape;884;p9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85" name="Google Shape;885;p90"/>
          <p:cNvPicPr preferRelativeResize="0"/>
          <p:nvPr/>
        </p:nvPicPr>
        <p:blipFill rotWithShape="1">
          <a:blip r:embed="rId3">
            <a:alphaModFix/>
          </a:blip>
          <a:srcRect b="23165" l="7329" r="19303" t="0"/>
          <a:stretch/>
        </p:blipFill>
        <p:spPr>
          <a:xfrm>
            <a:off x="1328250" y="307075"/>
            <a:ext cx="6487500" cy="4529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1239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8800" y="0"/>
            <a:ext cx="945188" cy="12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0"/>
          <p:cNvSpPr txBox="1"/>
          <p:nvPr/>
        </p:nvSpPr>
        <p:spPr>
          <a:xfrm>
            <a:off x="-18450" y="57536"/>
            <a:ext cx="9180900" cy="14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Georgia"/>
                <a:ea typeface="Georgia"/>
                <a:cs typeface="Georgia"/>
                <a:sym typeface="Georgia"/>
              </a:rPr>
              <a:t>Areas For Improvement</a:t>
            </a:r>
            <a:r>
              <a:rPr b="1" lang="en" sz="3600">
                <a:latin typeface="Georgia"/>
                <a:ea typeface="Georgia"/>
                <a:cs typeface="Georgia"/>
                <a:sym typeface="Georgia"/>
              </a:rPr>
              <a:t>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6" name="Google Shape;186;p20"/>
          <p:cNvSpPr txBox="1"/>
          <p:nvPr/>
        </p:nvSpPr>
        <p:spPr>
          <a:xfrm>
            <a:off x="1976000" y="1420350"/>
            <a:ext cx="9084300" cy="3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9576"/>
              </a:spcBef>
              <a:spcAft>
                <a:spcPts val="0"/>
              </a:spcAft>
              <a:buNone/>
            </a:pPr>
            <a:r>
              <a:rPr lang="en" sz="1800"/>
              <a:t>● </a:t>
            </a: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Drill Team 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144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○ Practice at 4:15 - 5:30  Wednesday &amp; Friday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1152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○ Began with 18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1152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○ Ended with 6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1152"/>
              </a:spcBef>
              <a:spcAft>
                <a:spcPts val="0"/>
              </a:spcAft>
              <a:buNone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● Marksmanship Team 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144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○ Practice 4:15-5:30  Tuesday &amp; Thursday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1152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○ Began with 12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1152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○ Ended with 5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87" name="Google Shape;18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80550" y="-6775"/>
            <a:ext cx="11634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1123950" cy="1519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1"/>
          <p:cNvSpPr txBox="1"/>
          <p:nvPr>
            <p:ph type="title"/>
          </p:nvPr>
        </p:nvSpPr>
        <p:spPr>
          <a:xfrm>
            <a:off x="1123950" y="6775"/>
            <a:ext cx="6856500" cy="101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Georgia"/>
                <a:ea typeface="Georgia"/>
                <a:cs typeface="Georgia"/>
                <a:sym typeface="Georgia"/>
              </a:rPr>
              <a:t>Battalion Commander:</a:t>
            </a:r>
            <a:endParaRPr b="1" sz="30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Georgia"/>
                <a:ea typeface="Georgia"/>
                <a:cs typeface="Georgia"/>
                <a:sym typeface="Georgia"/>
              </a:rPr>
              <a:t>Cadet Lieutenant Colonel Preston Steele</a:t>
            </a:r>
            <a:endParaRPr b="1" sz="24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4" name="Google Shape;194;p21"/>
          <p:cNvSpPr txBox="1"/>
          <p:nvPr>
            <p:ph idx="1" type="body"/>
          </p:nvPr>
        </p:nvSpPr>
        <p:spPr>
          <a:xfrm>
            <a:off x="1436600" y="1482325"/>
            <a:ext cx="8520600" cy="30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	</a:t>
            </a:r>
            <a:r>
              <a:rPr b="1"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Topics for discussion:</a:t>
            </a:r>
            <a:endParaRPr b="1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eorgia"/>
              <a:buAutoNum type="romanUcPeriod"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Continuous Improvement plan</a:t>
            </a:r>
            <a:endParaRPr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eorgia"/>
              <a:buAutoNum type="romanUcPeriod"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Role in the Strike Force Battalion</a:t>
            </a:r>
            <a:endParaRPr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eorgia"/>
              <a:buAutoNum type="romanUcPeriod"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Strike Force Battalion History</a:t>
            </a:r>
            <a:endParaRPr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AutoNum type="romanUcPeriod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Goals /Purpose/ Opportunity as the Battalion Commander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eorgia"/>
              <a:buAutoNum type="romanUcPeriod"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Georgia Graduate</a:t>
            </a:r>
            <a:endParaRPr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eorgia"/>
              <a:buAutoNum type="romanUcPeriod"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JROTC Impact on Daily Life</a:t>
            </a:r>
            <a:endParaRPr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95" name="Google Shape;19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775"/>
            <a:ext cx="1123950" cy="1519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0550" y="0"/>
            <a:ext cx="1163450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